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40" r:id="rId2"/>
    <p:sldId id="646" r:id="rId3"/>
    <p:sldId id="649" r:id="rId4"/>
    <p:sldId id="303" r:id="rId5"/>
    <p:sldId id="602" r:id="rId6"/>
    <p:sldId id="603" r:id="rId7"/>
    <p:sldId id="604" r:id="rId8"/>
    <p:sldId id="640" r:id="rId9"/>
    <p:sldId id="642" r:id="rId10"/>
    <p:sldId id="617" r:id="rId11"/>
    <p:sldId id="591" r:id="rId12"/>
    <p:sldId id="618" r:id="rId13"/>
    <p:sldId id="619" r:id="rId14"/>
    <p:sldId id="606" r:id="rId15"/>
    <p:sldId id="635" r:id="rId16"/>
    <p:sldId id="637" r:id="rId17"/>
    <p:sldId id="306" r:id="rId18"/>
    <p:sldId id="632" r:id="rId19"/>
    <p:sldId id="308" r:id="rId20"/>
    <p:sldId id="309" r:id="rId21"/>
    <p:sldId id="310" r:id="rId22"/>
    <p:sldId id="311" r:id="rId23"/>
    <p:sldId id="312" r:id="rId24"/>
    <p:sldId id="313" r:id="rId25"/>
    <p:sldId id="607" r:id="rId26"/>
    <p:sldId id="423" r:id="rId27"/>
    <p:sldId id="627" r:id="rId28"/>
    <p:sldId id="647" r:id="rId29"/>
    <p:sldId id="648" r:id="rId30"/>
    <p:sldId id="285" r:id="rId31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BE3"/>
    <a:srgbClr val="F6D7CA"/>
    <a:srgbClr val="C10C1A"/>
    <a:srgbClr val="182744"/>
    <a:srgbClr val="688989"/>
    <a:srgbClr val="D9D9D9"/>
    <a:srgbClr val="FFF2CC"/>
    <a:srgbClr val="DEEBF7"/>
    <a:srgbClr val="CCFFFF"/>
    <a:srgbClr val="CF9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5" autoAdjust="0"/>
    <p:restoredTop sz="67588" autoAdjust="0"/>
  </p:normalViewPr>
  <p:slideViewPr>
    <p:cSldViewPr snapToGrid="0">
      <p:cViewPr varScale="1">
        <p:scale>
          <a:sx n="117" d="100"/>
          <a:sy n="117" d="100"/>
        </p:scale>
        <p:origin x="17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wtsrv-fs\Corp01\SPD\Onderzoeken%20Westtoer\Dagtoeristen%20Kust\Dagtoeristen%20Kust%202018\08%20Verwerking\Blits%20en%20lange%20samen\TA_Tabellen_Dagtoerisme_naarprovinci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TIJD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35-45EA-B28A-434DD727DED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35-45EA-B28A-434DD727DEDA}"/>
              </c:ext>
            </c:extLst>
          </c:dPt>
          <c:cat>
            <c:strRef>
              <c:f>Blad1!$A$2:$A$3</c:f>
              <c:strCache>
                <c:ptCount val="2"/>
                <c:pt idx="0">
                  <c:v>Effectief</c:v>
                </c:pt>
                <c:pt idx="1">
                  <c:v>Niet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61.76</c:v>
                </c:pt>
                <c:pt idx="1">
                  <c:v>38.24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35-45EA-B28A-434DD727D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TIJD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F7-4005-9407-58B11275E03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F7-4005-9407-58B11275E03B}"/>
              </c:ext>
            </c:extLst>
          </c:dPt>
          <c:cat>
            <c:strRef>
              <c:f>Blad1!$A$2:$A$3</c:f>
              <c:strCache>
                <c:ptCount val="2"/>
                <c:pt idx="0">
                  <c:v>Effectief</c:v>
                </c:pt>
                <c:pt idx="1">
                  <c:v>Niet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25.97</c:v>
                </c:pt>
                <c:pt idx="1">
                  <c:v>74.03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F7-4005-9407-58B11275E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C10C1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'spreiding tijd kus'!$AP$9:$AP$29</c:f>
              <c:strCache>
                <c:ptCount val="21"/>
                <c:pt idx="0">
                  <c:v>6h</c:v>
                </c:pt>
                <c:pt idx="1">
                  <c:v>7h</c:v>
                </c:pt>
                <c:pt idx="2">
                  <c:v>8h</c:v>
                </c:pt>
                <c:pt idx="3">
                  <c:v>9h</c:v>
                </c:pt>
                <c:pt idx="4">
                  <c:v>10h</c:v>
                </c:pt>
                <c:pt idx="5">
                  <c:v>11h</c:v>
                </c:pt>
                <c:pt idx="6">
                  <c:v>12h</c:v>
                </c:pt>
                <c:pt idx="7">
                  <c:v>13h</c:v>
                </c:pt>
                <c:pt idx="8">
                  <c:v>14h</c:v>
                </c:pt>
                <c:pt idx="9">
                  <c:v>15h</c:v>
                </c:pt>
                <c:pt idx="10">
                  <c:v>16h</c:v>
                </c:pt>
                <c:pt idx="11">
                  <c:v>17h</c:v>
                </c:pt>
                <c:pt idx="12">
                  <c:v>18h</c:v>
                </c:pt>
                <c:pt idx="13">
                  <c:v>19h</c:v>
                </c:pt>
                <c:pt idx="14">
                  <c:v>20h</c:v>
                </c:pt>
                <c:pt idx="15">
                  <c:v>21h</c:v>
                </c:pt>
                <c:pt idx="16">
                  <c:v>22h</c:v>
                </c:pt>
                <c:pt idx="17">
                  <c:v>23h</c:v>
                </c:pt>
                <c:pt idx="18">
                  <c:v>0h</c:v>
                </c:pt>
                <c:pt idx="19">
                  <c:v>1h</c:v>
                </c:pt>
                <c:pt idx="20">
                  <c:v>2h</c:v>
                </c:pt>
              </c:strCache>
            </c:strRef>
          </c:cat>
          <c:val>
            <c:numRef>
              <c:f>'spreiding tijd kus'!$AR$9:$AR$29</c:f>
              <c:numCache>
                <c:formatCode>###0%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4.8362090702849185E-2</c:v>
                </c:pt>
                <c:pt idx="4">
                  <c:v>0.11340883540765503</c:v>
                </c:pt>
                <c:pt idx="5">
                  <c:v>0.28675938744574486</c:v>
                </c:pt>
                <c:pt idx="6">
                  <c:v>0.6753200038509013</c:v>
                </c:pt>
                <c:pt idx="7">
                  <c:v>0.89945905517335623</c:v>
                </c:pt>
                <c:pt idx="8">
                  <c:v>0.93309200496090938</c:v>
                </c:pt>
                <c:pt idx="9">
                  <c:v>0.96046408276515505</c:v>
                </c:pt>
                <c:pt idx="10">
                  <c:v>0.95242247889318155</c:v>
                </c:pt>
                <c:pt idx="11">
                  <c:v>0.62191138009999447</c:v>
                </c:pt>
                <c:pt idx="12">
                  <c:v>0.40684919457608232</c:v>
                </c:pt>
                <c:pt idx="13">
                  <c:v>0.26755059501335116</c:v>
                </c:pt>
                <c:pt idx="14">
                  <c:v>0.12205726333075742</c:v>
                </c:pt>
                <c:pt idx="15">
                  <c:v>4.7065212011013768E-2</c:v>
                </c:pt>
                <c:pt idx="16">
                  <c:v>2.1680534933031886E-2</c:v>
                </c:pt>
                <c:pt idx="17">
                  <c:v>1.008612176581297E-2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77-40CB-8D55-51D496F5E7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6924271"/>
        <c:axId val="1622249279"/>
      </c:lineChart>
      <c:catAx>
        <c:axId val="1636924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22249279"/>
        <c:crosses val="autoZero"/>
        <c:auto val="1"/>
        <c:lblAlgn val="ctr"/>
        <c:lblOffset val="100"/>
        <c:noMultiLvlLbl val="0"/>
      </c:catAx>
      <c:valAx>
        <c:axId val="1622249279"/>
        <c:scaling>
          <c:orientation val="minMax"/>
          <c:max val="1"/>
        </c:scaling>
        <c:delete val="1"/>
        <c:axPos val="l"/>
        <c:numFmt formatCode="###0%" sourceLinked="1"/>
        <c:majorTickMark val="none"/>
        <c:minorTickMark val="none"/>
        <c:tickLblPos val="nextTo"/>
        <c:crossAx val="163692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Extrêmement satisfait</c:v>
                </c:pt>
              </c:strCache>
            </c:strRef>
          </c:tx>
          <c:spPr>
            <a:solidFill>
              <a:srgbClr val="68898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Blad1!$B$3</c:f>
              <c:numCache>
                <c:formatCode>0</c:formatCode>
                <c:ptCount val="1"/>
                <c:pt idx="0">
                  <c:v>27.1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F-4CAB-9BAE-982C86334E1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A0D2D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Blad1!$C$3</c:f>
              <c:numCache>
                <c:formatCode>0</c:formatCode>
                <c:ptCount val="1"/>
                <c:pt idx="0">
                  <c:v>58.9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BF-4CAB-9BAE-982C86334E10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Satisfait</c:v>
                </c:pt>
              </c:strCache>
            </c:strRef>
          </c:tx>
          <c:spPr>
            <a:solidFill>
              <a:srgbClr val="CCFF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Blad1!$D$3</c:f>
              <c:numCache>
                <c:formatCode>0</c:formatCode>
                <c:ptCount val="1"/>
                <c:pt idx="0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BF-4CAB-9BAE-982C86334E10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Pas vraiment satisfait</c:v>
                </c:pt>
              </c:strCache>
            </c:strRef>
          </c:tx>
          <c:spPr>
            <a:solidFill>
              <a:srgbClr val="F6D7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Blad1!$E$3</c:f>
              <c:numCache>
                <c:formatCode>0</c:formatCode>
                <c:ptCount val="1"/>
                <c:pt idx="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BF-4CAB-9BAE-982C86334E10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10C1A"/>
            </a:solidFill>
            <a:ln>
              <a:noFill/>
            </a:ln>
            <a:effectLst/>
          </c:spPr>
          <c:invertIfNegative val="0"/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Blad1!$F$3</c:f>
              <c:numCache>
                <c:formatCode>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BF-4CAB-9BAE-982C86334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75268879"/>
        <c:axId val="2075268463"/>
      </c:barChart>
      <c:catAx>
        <c:axId val="2075268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268463"/>
        <c:crosses val="autoZero"/>
        <c:auto val="1"/>
        <c:lblAlgn val="ctr"/>
        <c:lblOffset val="100"/>
        <c:noMultiLvlLbl val="0"/>
      </c:catAx>
      <c:valAx>
        <c:axId val="2075268463"/>
        <c:scaling>
          <c:orientation val="minMax"/>
          <c:max val="100"/>
        </c:scaling>
        <c:delete val="1"/>
        <c:axPos val="b"/>
        <c:numFmt formatCode="0" sourceLinked="1"/>
        <c:majorTickMark val="none"/>
        <c:minorTickMark val="none"/>
        <c:tickLblPos val="nextTo"/>
        <c:crossAx val="20752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598536364808031E-2"/>
          <c:y val="0.72888625010344232"/>
          <c:w val="0.98025974985986619"/>
          <c:h val="0.14087874182476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Extrêmement satisfait</c:v>
                </c:pt>
              </c:strCache>
            </c:strRef>
          </c:tx>
          <c:spPr>
            <a:solidFill>
              <a:srgbClr val="68898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Blad1!$B$3</c:f>
              <c:numCache>
                <c:formatCode>0</c:formatCode>
                <c:ptCount val="1"/>
                <c:pt idx="0">
                  <c:v>28.9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30-4A12-B21F-CE177CB09E2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A0D2D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Blad1!$C$3</c:f>
              <c:numCache>
                <c:formatCode>0</c:formatCode>
                <c:ptCount val="1"/>
                <c:pt idx="0">
                  <c:v>46.2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30-4A12-B21F-CE177CB09E24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Satisfait</c:v>
                </c:pt>
              </c:strCache>
            </c:strRef>
          </c:tx>
          <c:spPr>
            <a:solidFill>
              <a:srgbClr val="CCFF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Blad1!$D$3</c:f>
              <c:numCache>
                <c:formatCode>0</c:formatCode>
                <c:ptCount val="1"/>
                <c:pt idx="0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30-4A12-B21F-CE177CB09E24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Pas vraiment satisfait</c:v>
                </c:pt>
              </c:strCache>
            </c:strRef>
          </c:tx>
          <c:spPr>
            <a:solidFill>
              <a:srgbClr val="F6D7C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731-4EDA-BBC8-7B7548F6D6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Blad1!$E$3</c:f>
              <c:numCache>
                <c:formatCode>0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30-4A12-B21F-CE177CB09E24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10C1A"/>
            </a:solidFill>
            <a:ln>
              <a:noFill/>
            </a:ln>
            <a:effectLst/>
          </c:spPr>
          <c:invertIfNegative val="0"/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Blad1!$F$3</c:f>
              <c:numCache>
                <c:formatCode>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30-4A12-B21F-CE177CB09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75268879"/>
        <c:axId val="2075268463"/>
      </c:barChart>
      <c:catAx>
        <c:axId val="2075268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268463"/>
        <c:crosses val="autoZero"/>
        <c:auto val="1"/>
        <c:lblAlgn val="ctr"/>
        <c:lblOffset val="100"/>
        <c:noMultiLvlLbl val="0"/>
      </c:catAx>
      <c:valAx>
        <c:axId val="2075268463"/>
        <c:scaling>
          <c:orientation val="minMax"/>
          <c:max val="100"/>
        </c:scaling>
        <c:delete val="1"/>
        <c:axPos val="b"/>
        <c:numFmt formatCode="0" sourceLinked="1"/>
        <c:majorTickMark val="none"/>
        <c:minorTickMark val="none"/>
        <c:tickLblPos val="nextTo"/>
        <c:crossAx val="20752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598536364808031E-2"/>
          <c:y val="0.72888625010344232"/>
          <c:w val="0.98025974985986619"/>
          <c:h val="0.14087874182476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53129195089507"/>
          <c:y val="9.5725516503229788E-2"/>
          <c:w val="0.57682397176647815"/>
          <c:h val="0.8947019318464472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Wanneer resrveren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1827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E6-488D-B631-2760A9932988}"/>
              </c:ext>
            </c:extLst>
          </c:dPt>
          <c:dPt>
            <c:idx val="1"/>
            <c:bubble3D val="0"/>
            <c:spPr>
              <a:solidFill>
                <a:srgbClr val="68898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E6-488D-B631-2760A9932988}"/>
              </c:ext>
            </c:extLst>
          </c:dPt>
          <c:dPt>
            <c:idx val="2"/>
            <c:bubble3D val="0"/>
            <c:spPr>
              <a:solidFill>
                <a:srgbClr val="F6D7C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E6-488D-B631-2760A9932988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E6-488D-B631-2760A9932988}"/>
              </c:ext>
            </c:extLst>
          </c:dPt>
          <c:cat>
            <c:strRef>
              <c:f>Blad1!$A$2:$A$5</c:f>
              <c:strCache>
                <c:ptCount val="4"/>
                <c:pt idx="0">
                  <c:v>9 of 10</c:v>
                </c:pt>
                <c:pt idx="1">
                  <c:v>7 of 8</c:v>
                </c:pt>
                <c:pt idx="2">
                  <c:v>5 of 6</c:v>
                </c:pt>
                <c:pt idx="3">
                  <c:v>0 tot 4</c:v>
                </c:pt>
              </c:strCache>
            </c:strRef>
          </c:cat>
          <c:val>
            <c:numRef>
              <c:f>Blad1!$B$2:$B$5</c:f>
              <c:numCache>
                <c:formatCode>0%</c:formatCode>
                <c:ptCount val="4"/>
                <c:pt idx="0">
                  <c:v>0.59799999999999998</c:v>
                </c:pt>
                <c:pt idx="1">
                  <c:v>0.35599999999999998</c:v>
                </c:pt>
                <c:pt idx="2">
                  <c:v>4.2000000000000003E-2</c:v>
                </c:pt>
                <c:pt idx="3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E6-488D-B631-2760A9932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EE3D-AD89-4F8A-B73B-BED223B0E83D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5555B-473C-47C5-855A-360D46FBF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85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293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Zelfde top</a:t>
            </a:r>
            <a:r>
              <a:rPr lang="nl-BE" baseline="0" dirty="0"/>
              <a:t> 5 als in 2011:</a:t>
            </a:r>
          </a:p>
          <a:p>
            <a:r>
              <a:rPr lang="nl-BE" baseline="0" dirty="0"/>
              <a:t>2011: 80% kuieren dijk; 73% café, tearoom, terras; 53% shoppen; 50% restaurant; 42% wandelen &gt;1u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4112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5059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66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4812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4480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Trouwe vakantiegangers: 76% logeerde reeds aan de Kust in de voorbije 3 jaar / 24% niet</a:t>
            </a:r>
          </a:p>
          <a:p>
            <a:r>
              <a:rPr lang="nl-BE" dirty="0"/>
              <a:t>Wel lichte verschuivingen per land: Belgen: 22% nieuwe verblijfstoeristen (is iets hoger </a:t>
            </a:r>
            <a:r>
              <a:rPr lang="nl-BE" dirty="0" err="1"/>
              <a:t>ivm</a:t>
            </a:r>
            <a:r>
              <a:rPr lang="nl-BE" dirty="0"/>
              <a:t> vorig onderzoek – door corona iets meer nieuwe bezoekers)</a:t>
            </a:r>
          </a:p>
          <a:p>
            <a:r>
              <a:rPr lang="nl-BE" dirty="0"/>
              <a:t>DU, LUX, FR: minder nieuwe verblijfstoeristen </a:t>
            </a:r>
            <a:r>
              <a:rPr lang="nl-BE" dirty="0" err="1"/>
              <a:t>ivm</a:t>
            </a:r>
            <a:r>
              <a:rPr lang="nl-BE" dirty="0"/>
              <a:t> vorig onderzoek (door reisbeperkingen)</a:t>
            </a:r>
          </a:p>
          <a:p>
            <a:r>
              <a:rPr lang="nl-BE" dirty="0"/>
              <a:t>NL: 58% nieuwe bezoekers: hoger </a:t>
            </a:r>
            <a:r>
              <a:rPr lang="nl-BE" dirty="0" err="1"/>
              <a:t>ivm</a:t>
            </a:r>
            <a:r>
              <a:rPr lang="nl-BE" dirty="0"/>
              <a:t> vorige onderzoek: soms minder strikte corona-beperkingen in ons land en Beaufort als extra trekker.</a:t>
            </a:r>
          </a:p>
          <a:p>
            <a:endParaRPr lang="nl-BE" dirty="0"/>
          </a:p>
          <a:p>
            <a:r>
              <a:rPr lang="nl-BE" dirty="0"/>
              <a:t>71% overwoog geen andere bestemming voor hun weekend/vakantie aan de Kust. Iets lager </a:t>
            </a:r>
            <a:r>
              <a:rPr lang="nl-BE" dirty="0" err="1"/>
              <a:t>ivm</a:t>
            </a:r>
            <a:r>
              <a:rPr lang="nl-BE" dirty="0"/>
              <a:t> vorige onderzoek (mede door corona)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2835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Kindvriendelijkheid</a:t>
            </a:r>
            <a:r>
              <a:rPr lang="nl-BE" dirty="0"/>
              <a:t> voornamelijk vermeld door gezelschappen met kinderen (bij hen staat </a:t>
            </a:r>
            <a:r>
              <a:rPr lang="nl-BE" dirty="0" err="1"/>
              <a:t>kindvriendelijkheid</a:t>
            </a:r>
            <a:r>
              <a:rPr lang="nl-BE" dirty="0"/>
              <a:t> op </a:t>
            </a:r>
            <a:r>
              <a:rPr lang="nl-BE" dirty="0" err="1"/>
              <a:t>nr</a:t>
            </a:r>
            <a:r>
              <a:rPr lang="nl-BE" dirty="0"/>
              <a:t> 2). Bij gezelschappen zonder kinderen komt op </a:t>
            </a:r>
            <a:r>
              <a:rPr lang="nl-BE" dirty="0" err="1"/>
              <a:t>nr</a:t>
            </a:r>
            <a:r>
              <a:rPr lang="nl-BE" dirty="0"/>
              <a:t> 6: lekker eten en drinken.</a:t>
            </a:r>
          </a:p>
          <a:p>
            <a:endParaRPr lang="nl-BE" dirty="0"/>
          </a:p>
          <a:p>
            <a:r>
              <a:rPr lang="nl-BE" dirty="0"/>
              <a:t>Bijna 1 op 4 duidt één van de </a:t>
            </a:r>
            <a:r>
              <a:rPr lang="nl-BE" dirty="0" err="1"/>
              <a:t>coronagerelateerde</a:t>
            </a:r>
            <a:r>
              <a:rPr lang="nl-BE" dirty="0"/>
              <a:t> redenen aan: </a:t>
            </a:r>
            <a:r>
              <a:rPr lang="nl-BE" dirty="0" err="1"/>
              <a:t>reisbeperlingen</a:t>
            </a:r>
            <a:r>
              <a:rPr lang="nl-BE" dirty="0"/>
              <a:t> naar andere bestemmingen of veilig gevoel aan de Kust in coronatijden; voornamelijk Belgen (25%), Duitsers (27%) en Nederlanders (22%)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105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5062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8853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 op 5 gaat ook naar hinterland tijdens zijn weekend of vakantie aan de Kust. Is hoger dan in 2016.</a:t>
            </a:r>
          </a:p>
          <a:p>
            <a:r>
              <a:rPr lang="nl-BE" dirty="0"/>
              <a:t>Buitenlandse vakantiegangers bezoeken traditioneel vaker het hinterland</a:t>
            </a:r>
          </a:p>
          <a:p>
            <a:endParaRPr lang="nl-BE" dirty="0"/>
          </a:p>
          <a:p>
            <a:r>
              <a:rPr lang="nl-BE" dirty="0"/>
              <a:t>Zowel excursie naar hinterland, fietstocht naar hinterland als musea/attractie/evenement gestegen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594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Commercieel logies = hotels, </a:t>
            </a:r>
            <a:r>
              <a:rPr lang="nl-BE" dirty="0" err="1"/>
              <a:t>b&amp;b</a:t>
            </a:r>
            <a:r>
              <a:rPr lang="nl-BE" dirty="0"/>
              <a:t>, vakantieparken, jeugdlogies, kortkampeerplaatsen, gehuurde vakantiewoningen en andere logiesaccommodaties</a:t>
            </a:r>
          </a:p>
          <a:p>
            <a:endParaRPr lang="nl-BE" dirty="0"/>
          </a:p>
          <a:p>
            <a:r>
              <a:rPr lang="nl-BE" dirty="0"/>
              <a:t>Commercieel logies = stabiele pijler van kusttoerisme. 30% van de omzet wordt gegenereerd door vakantiegangers in commercieel logies. Ook in 2020 (toen was aandeel 2</a:t>
            </a:r>
            <a:r>
              <a:rPr lang="nl-BE" baseline="30000" dirty="0"/>
              <a:t>e</a:t>
            </a:r>
            <a:r>
              <a:rPr lang="nl-BE" dirty="0"/>
              <a:t> verblijfstoerisme hoger en aandeel dagtoerisme lager).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4795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Sterke stijging in aandeel uiterst + zeer tevreden in vergelijking met voorgaande onderzoeken. </a:t>
            </a:r>
          </a:p>
          <a:p>
            <a:r>
              <a:rPr lang="nl-BE" dirty="0"/>
              <a:t>Aandeel dat ontevreden is blijft laag: minder dan 1% over vakantie aan zee en 3% over logies.</a:t>
            </a:r>
          </a:p>
          <a:p>
            <a:endParaRPr lang="nl-BE" dirty="0"/>
          </a:p>
          <a:p>
            <a:r>
              <a:rPr lang="nl-BE" dirty="0"/>
              <a:t>Hoge tevredenheid over vakantie en logies is pluim voor kustgemeenten en logies die enorme inspanningen hebben gedaan om tijdens onzekere corona-tijden hun gasten toch een zo aangenaam mogelijke vakantie te bieden.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3314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Bijna iedereen overweegt een nieuw weekend of vakantie in komende 3 jaar</a:t>
            </a:r>
          </a:p>
          <a:p>
            <a:endParaRPr lang="nl-BE" dirty="0"/>
          </a:p>
          <a:p>
            <a:r>
              <a:rPr lang="nl-BE" dirty="0"/>
              <a:t>Bij vraag in welke mate ze hun verblijf aan de Kust zouden aanbevelen aan vrienden en familie geeft 55% een score van 9 of 10 (=</a:t>
            </a:r>
            <a:r>
              <a:rPr lang="nl-BE" dirty="0" err="1"/>
              <a:t>promoters</a:t>
            </a:r>
            <a:r>
              <a:rPr lang="nl-BE" dirty="0"/>
              <a:t>). Slechts 4% geeft score van 6 of minder (=criticasters)</a:t>
            </a:r>
          </a:p>
          <a:p>
            <a:r>
              <a:rPr lang="nl-BE" dirty="0"/>
              <a:t>Net </a:t>
            </a:r>
            <a:r>
              <a:rPr lang="nl-BE" dirty="0" err="1"/>
              <a:t>Promoter</a:t>
            </a:r>
            <a:r>
              <a:rPr lang="nl-BE" dirty="0"/>
              <a:t> Score meet klantenloyaliteit en is het verschil </a:t>
            </a:r>
            <a:r>
              <a:rPr lang="nl-BE" dirty="0" err="1"/>
              <a:t>tusssen</a:t>
            </a:r>
            <a:r>
              <a:rPr lang="nl-BE" dirty="0"/>
              <a:t> </a:t>
            </a:r>
            <a:r>
              <a:rPr lang="nl-BE" dirty="0" err="1"/>
              <a:t>Promoters</a:t>
            </a:r>
            <a:r>
              <a:rPr lang="nl-BE" dirty="0"/>
              <a:t> en criticasters. Zo komen we op een NPS score van 51. Dit is zeer hoog (vanaf 30 is dit goed)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6089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129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4621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0777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213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Commercieel logies = hotels, </a:t>
            </a:r>
            <a:r>
              <a:rPr lang="nl-BE" dirty="0" err="1"/>
              <a:t>b&amp;b</a:t>
            </a:r>
            <a:r>
              <a:rPr lang="nl-BE" dirty="0"/>
              <a:t>, vakantieparken, jeugdlogies, kortkampeerplaatsen, gehuurde vakantiewoningen en andere logiesaccommodaties</a:t>
            </a:r>
          </a:p>
          <a:p>
            <a:endParaRPr lang="nl-BE" dirty="0"/>
          </a:p>
          <a:p>
            <a:r>
              <a:rPr lang="nl-BE" dirty="0"/>
              <a:t>Commercieel logies = stabiele pijler van kusttoerisme. 30% van de omzet wordt gegenereerd door vakantiegangers in commercieel logies. Ook in 2020 (toen was aandeel 2</a:t>
            </a:r>
            <a:r>
              <a:rPr lang="nl-BE" baseline="30000" dirty="0"/>
              <a:t>e</a:t>
            </a:r>
            <a:r>
              <a:rPr lang="nl-BE" dirty="0"/>
              <a:t> verblijfstoerisme hoger en aandeel dagtoerisme lager).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571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0361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443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5121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289" y="4705075"/>
            <a:ext cx="5734544" cy="4457937"/>
          </a:xfrm>
        </p:spPr>
        <p:txBody>
          <a:bodyPr/>
          <a:lstStyle/>
          <a:p>
            <a:r>
              <a:rPr dirty="0"/>
              <a:t>2011 : âge moyen 39,7 ans ; 27% enfants ; 40% plus de 50 ans ; 30% plus grand groupe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BE 2011 : 39,8 </a:t>
            </a:r>
            <a:r>
              <a:rPr dirty="0" err="1"/>
              <a:t>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NL 2011 :   37,0 ans  27%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FR 2011 : 35,6 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UK 2011 :   54,3 ans   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D 2011 : 41 ans</a:t>
            </a:r>
            <a:r>
              <a:rPr lang="en-US" dirty="0"/>
              <a:t>	</a:t>
            </a:r>
            <a:r>
              <a:rPr dirty="0"/>
              <a:t>23% enfants</a:t>
            </a:r>
            <a:r>
              <a:rPr lang="en-US" dirty="0"/>
              <a:t>		</a:t>
            </a:r>
            <a:r>
              <a:rPr dirty="0"/>
              <a:t>LUX 2011 : 43,8 ans  21% enfants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0551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289" y="4705075"/>
            <a:ext cx="5734544" cy="4457937"/>
          </a:xfrm>
        </p:spPr>
        <p:txBody>
          <a:bodyPr/>
          <a:lstStyle/>
          <a:p>
            <a:r>
              <a:rPr dirty="0"/>
              <a:t>2011 : âge moyen 39,7 ans ; 27% enfants ; 40% plus de 50 ans ; 30% plus grand groupe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BE 2011 : 39,8 </a:t>
            </a:r>
            <a:r>
              <a:rPr dirty="0" err="1"/>
              <a:t>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NL 2011 :   37,0 ans  27%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FR 2011 : 35,6 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UK 2011 :   54,3 ans   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D 2011 : 41 ans</a:t>
            </a:r>
            <a:r>
              <a:rPr lang="en-US" dirty="0"/>
              <a:t>	</a:t>
            </a:r>
            <a:r>
              <a:rPr dirty="0"/>
              <a:t>23% enfants</a:t>
            </a:r>
            <a:r>
              <a:rPr lang="en-US" dirty="0"/>
              <a:t>		</a:t>
            </a:r>
            <a:r>
              <a:rPr dirty="0"/>
              <a:t>LUX 2011 : 43,8 ans  21% enfants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6643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2011 : </a:t>
            </a:r>
            <a:r>
              <a:rPr lang="en-US" dirty="0"/>
              <a:t>	</a:t>
            </a:r>
            <a:r>
              <a:rPr dirty="0"/>
              <a:t>12% environnement pour se reposer ; 10% air sain de la mer ; 14% mer et plage</a:t>
            </a:r>
          </a:p>
          <a:p>
            <a:r>
              <a:rPr lang="en-US" dirty="0"/>
              <a:t>	</a:t>
            </a:r>
            <a:r>
              <a:rPr dirty="0"/>
              <a:t>12% accueillant pour les enfants ; 8% se promener ; 15% agréable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466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E7848-A09B-0A0F-4C0A-54E3D78F0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2913AD-3508-B690-0E0E-37F542EDA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44F296-7ECD-E635-902D-BD23D2E9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CE7F56-EA3B-B106-AFEF-E46CE19B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2A74F1-1E8F-A8C5-BC52-BCBF2945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534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E901C-0D00-4089-BCBF-4661E21B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EC9CD8E-2D20-007B-BEEE-B34FF1711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FD5C87-EA3F-E06E-FC7D-B9C7D6CC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AB75EE-AB17-2411-E87A-C6D7FFA2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74A495-33CF-A92D-5BBB-4E089E3F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058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CB9ACDF-FE8C-A2FE-A284-5D9345F22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BAF6C90-961D-F891-948D-06A1D6780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910A13-F939-BFB5-4851-99847965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EE9500-9175-96EE-3CD1-5EF79654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8CD79F-049C-C335-3997-60F0C4BC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5485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-fotoband-Eigen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612924" y="2241550"/>
            <a:ext cx="10943165" cy="647416"/>
          </a:xfrm>
        </p:spPr>
        <p:txBody>
          <a:bodyPr>
            <a:noAutofit/>
          </a:bodyPr>
          <a:lstStyle>
            <a:lvl1pPr marL="0" indent="0" algn="r">
              <a:buNone/>
              <a:defRPr sz="4000" baseline="0">
                <a:solidFill>
                  <a:srgbClr val="4B575F"/>
                </a:solidFill>
                <a:latin typeface="Verdana" pitchFamily="34" charset="0"/>
              </a:defRPr>
            </a:lvl1pPr>
          </a:lstStyle>
          <a:p>
            <a:pPr lvl="0"/>
            <a:r>
              <a:rPr lang="nl-NL" dirty="0"/>
              <a:t>Titel presentatie hier typen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505" y="6165304"/>
            <a:ext cx="1955584" cy="5252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12225867" cy="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5818764"/>
            <a:ext cx="12225867" cy="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afbeelding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3213350"/>
            <a:ext cx="12192000" cy="260541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/>
              <a:t>Voeg hier je afbeelding in voor de titelpagina – eerst formaat aanpassen (1024 breed) en/of pannen via bijsnijden. Vind je de foto toch niet geschikt, eerst verwijderen (Del) en daarna een nieuwe invoegen.</a:t>
            </a:r>
          </a:p>
        </p:txBody>
      </p:sp>
      <p:sp>
        <p:nvSpPr>
          <p:cNvPr id="8" name="Tijdelijke aanduiding voor afbeelding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24418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logo1</a:t>
            </a: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65748" y="6165305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logo3</a:t>
            </a: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43350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logo4</a:t>
            </a:r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5277347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logo2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09" y="797524"/>
            <a:ext cx="2679304" cy="4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45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  <p15:guide id="2" orient="horz" pos="3748">
          <p15:clr>
            <a:srgbClr val="FBAE40"/>
          </p15:clr>
        </p15:guide>
        <p15:guide id="3" orient="horz" pos="1820">
          <p15:clr>
            <a:srgbClr val="FBAE40"/>
          </p15:clr>
        </p15:guide>
        <p15:guide id="4" orient="horz" pos="141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opsomming + foto staan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4483" y="404812"/>
            <a:ext cx="10933101" cy="1012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Titel hier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833" y="1600200"/>
            <a:ext cx="5679016" cy="4565650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9" name="Tijdelijke aanduiding voor afbeelding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056968" y="1600201"/>
            <a:ext cx="4510617" cy="4565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/>
              <a:t>Plaats hier afbeelding (staand)</a:t>
            </a:r>
          </a:p>
        </p:txBody>
      </p:sp>
      <p:cxnSp>
        <p:nvCxnSpPr>
          <p:cNvPr id="6" name="Rechte verbindingslijn 5"/>
          <p:cNvCxnSpPr/>
          <p:nvPr userDrawn="1"/>
        </p:nvCxnSpPr>
        <p:spPr>
          <a:xfrm>
            <a:off x="643813" y="1268760"/>
            <a:ext cx="1092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986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foto over hele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</a:lstStyle>
          <a:p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Voeg eerst een afbeelding in (full screen): </a:t>
            </a:r>
            <a:br>
              <a:rPr lang="nl-BE" dirty="0"/>
            </a:br>
            <a:r>
              <a:rPr lang="nl-BE" dirty="0"/>
              <a:t>klik op </a:t>
            </a:r>
            <a:r>
              <a:rPr lang="nl-BE" dirty="0" err="1"/>
              <a:t>picto</a:t>
            </a:r>
            <a:r>
              <a:rPr lang="nl-BE" dirty="0"/>
              <a:t> hieronder en </a:t>
            </a:r>
            <a:br>
              <a:rPr lang="nl-BE" dirty="0"/>
            </a:br>
            <a:r>
              <a:rPr lang="nl-BE" dirty="0"/>
              <a:t>kies uit via P:\Foto's\BeeldmateriaalPowerPointWesttoer</a:t>
            </a:r>
            <a:br>
              <a:rPr lang="nl-BE" dirty="0"/>
            </a:br>
            <a:r>
              <a:rPr lang="nl-BE" dirty="0"/>
              <a:t>Daarna titel typen in </a:t>
            </a:r>
            <a:r>
              <a:rPr lang="nl-BE" dirty="0" err="1"/>
              <a:t>tekstvak</a:t>
            </a:r>
            <a:r>
              <a:rPr lang="nl-BE" dirty="0"/>
              <a:t> bovenaan. </a:t>
            </a:r>
          </a:p>
          <a:p>
            <a:endParaRPr lang="nl-BE" dirty="0"/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624419" y="404813"/>
            <a:ext cx="10943165" cy="1008062"/>
          </a:xfrm>
        </p:spPr>
        <p:txBody>
          <a:bodyPr>
            <a:no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Titel </a:t>
            </a:r>
            <a:r>
              <a:rPr lang="nl-NL" dirty="0" err="1"/>
              <a:t>hfdst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13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D02CC-2C4C-5765-444B-3C4AEBEF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28876-4CC8-7495-2DB0-8D8FEF756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9A378B-375C-2A4F-F2D6-F3818AA86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E0C8E6-10C3-6F21-C7B5-97846725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A69088-6378-1D0B-2D46-AB801A14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99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A145D-087D-DA6A-129F-AB3CAC1D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298872-864C-E9AF-E954-71B1911A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0540E3-FC86-74C2-24A3-4AD7D6A8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69E7B6-0D50-0A0A-7CAE-5CAC230F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7A812E-29D4-F7C8-F3A9-5A580D41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884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69746-A448-E5DD-A22D-752BE18E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0D3A2D-ACDD-F581-7CDD-1F054CB7D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B931B6-45C2-FF39-1538-F4DF3A5EA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B0EF1D-0238-481A-CF62-FDE820A5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F502D9-73A8-A1C0-DEAC-FCC4C753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202019-7B30-D90E-96C4-BB526E78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290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66847-5037-480B-D4B9-D42CF0CF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C8D78B-C011-E266-28BF-0AFBEAEF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A163A0-394A-7C98-B42A-F211A079E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1FC5C2B-D112-C48C-D910-843D9903D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745E695-DF2F-005D-CC43-273FA15C8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BD56C7C-D47A-6074-293A-5E4B809A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E27C4A8-B734-48C5-8C00-D201A0B8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53A58A-3BEC-CDEF-0498-DEE4991C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440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CC04D-E534-1175-A97B-9C2DAB49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76EF1DE-31AD-C7BB-6131-D17AC609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9D2FCAB-160E-68AC-549F-391010EA4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7A5F76-0FE7-7B38-2A01-65CD9498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27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28768DD-13B8-C08F-1168-F5C12F2AE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9B02FB7-B51A-8F7A-D8DC-5D81D197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D0E64C-805D-841F-8DDD-54F5C2F4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80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C84CE-E653-76BB-266D-3ECE6FA1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C9477A-07A2-B84C-B9FC-44BB3387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833906-1D85-CC83-CA65-7CD699CD6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A428FF-29D7-3900-CC3F-5BCF0854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5454B2-F83E-FA34-A446-1382712B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D5C124-FA23-3083-ACF4-2C88864A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303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3E47E-265C-B45B-2A5D-8BFBB194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938D4A-F295-AA7B-B21F-BC40928B8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7C219D-1768-28A7-F826-AE035CEC9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E70C473-C590-FFE0-2AF0-B296FDDB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E08C57-E836-BD2E-7ACF-1627DC5D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27AF9C-3E18-90D7-6B82-B6FBC1C1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073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88FDEC7-9B12-0267-0B14-0144D0EA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26022-3C71-FEF5-2E07-D8F073578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50A93D-53BC-0868-A105-DAB1CD584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A4ECB6-0AAC-0EC0-017E-F92FB4AA6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7871D2-2DCC-3739-80D5-A9A9AAAEE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002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microsoft.com/office/2007/relationships/hdphoto" Target="../media/hdphoto1.wdp"/><Relationship Id="rId10" Type="http://schemas.openxmlformats.org/officeDocument/2006/relationships/image" Target="../media/image20.svg"/><Relationship Id="rId4" Type="http://schemas.openxmlformats.org/officeDocument/2006/relationships/image" Target="../media/image28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23.png"/><Relationship Id="rId5" Type="http://schemas.openxmlformats.org/officeDocument/2006/relationships/image" Target="../media/image31.jpeg"/><Relationship Id="rId10" Type="http://schemas.openxmlformats.org/officeDocument/2006/relationships/image" Target="../media/image34.jpg"/><Relationship Id="rId4" Type="http://schemas.openxmlformats.org/officeDocument/2006/relationships/image" Target="../media/image30.jpe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23.png"/><Relationship Id="rId5" Type="http://schemas.openxmlformats.org/officeDocument/2006/relationships/image" Target="../media/image32.jpeg"/><Relationship Id="rId10" Type="http://schemas.openxmlformats.org/officeDocument/2006/relationships/image" Target="../media/image20.svg"/><Relationship Id="rId4" Type="http://schemas.openxmlformats.org/officeDocument/2006/relationships/image" Target="../media/image35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10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.png"/><Relationship Id="rId18" Type="http://schemas.openxmlformats.org/officeDocument/2006/relationships/image" Target="../media/image52.svg"/><Relationship Id="rId3" Type="http://schemas.openxmlformats.org/officeDocument/2006/relationships/image" Target="../media/image42.jpeg"/><Relationship Id="rId7" Type="http://schemas.openxmlformats.org/officeDocument/2006/relationships/image" Target="../media/image46.svg"/><Relationship Id="rId12" Type="http://schemas.openxmlformats.org/officeDocument/2006/relationships/image" Target="../media/image48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44.jpeg"/><Relationship Id="rId15" Type="http://schemas.openxmlformats.org/officeDocument/2006/relationships/image" Target="../media/image49.png"/><Relationship Id="rId10" Type="http://schemas.openxmlformats.org/officeDocument/2006/relationships/image" Target="../media/image20.svg"/><Relationship Id="rId4" Type="http://schemas.openxmlformats.org/officeDocument/2006/relationships/image" Target="../media/image43.jpeg"/><Relationship Id="rId9" Type="http://schemas.openxmlformats.org/officeDocument/2006/relationships/image" Target="../media/image19.png"/><Relationship Id="rId1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20.svg"/><Relationship Id="rId5" Type="http://schemas.openxmlformats.org/officeDocument/2006/relationships/image" Target="../media/image35.jpeg"/><Relationship Id="rId10" Type="http://schemas.openxmlformats.org/officeDocument/2006/relationships/image" Target="../media/image19.png"/><Relationship Id="rId4" Type="http://schemas.openxmlformats.org/officeDocument/2006/relationships/image" Target="../media/image33.jpe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44.jpeg"/><Relationship Id="rId4" Type="http://schemas.openxmlformats.org/officeDocument/2006/relationships/image" Target="../media/image54.jpeg"/><Relationship Id="rId9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hart" Target="../charts/chart4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chart" Target="../charts/chart5.xml"/><Relationship Id="rId9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hart" Target="../charts/chart6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20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6" b="25349"/>
          <a:stretch/>
        </p:blipFill>
        <p:spPr>
          <a:xfrm>
            <a:off x="1524001" y="3212976"/>
            <a:ext cx="9144000" cy="2606084"/>
          </a:xfr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631505" y="1844824"/>
            <a:ext cx="8559563" cy="1044142"/>
          </a:xfrm>
        </p:spPr>
        <p:txBody>
          <a:bodyPr/>
          <a:lstStyle/>
          <a:p>
            <a:r>
              <a:rPr lang="nl-NL" sz="3200" b="1" dirty="0"/>
              <a:t>Conférence de </a:t>
            </a:r>
            <a:r>
              <a:rPr lang="nl-NL" sz="3200" b="1" dirty="0" err="1"/>
              <a:t>presse</a:t>
            </a:r>
            <a:r>
              <a:rPr lang="nl-NL" sz="3200" b="1" dirty="0"/>
              <a:t>  </a:t>
            </a:r>
            <a:endParaRPr lang="nl-BE" sz="3200" dirty="0"/>
          </a:p>
          <a:p>
            <a:r>
              <a:rPr lang="nl-NL" sz="1800" b="1" dirty="0"/>
              <a:t>Les </a:t>
            </a:r>
            <a:r>
              <a:rPr lang="nl-NL" sz="1800" b="1" dirty="0" err="1"/>
              <a:t>Liégeois</a:t>
            </a:r>
            <a:r>
              <a:rPr lang="nl-NL" sz="1800" b="1" dirty="0"/>
              <a:t> à la Côte </a:t>
            </a:r>
            <a:r>
              <a:rPr lang="nl-NL" sz="1800" b="1" dirty="0" err="1"/>
              <a:t>belge</a:t>
            </a:r>
            <a:endParaRPr lang="nl-NL" sz="1800" b="1" dirty="0"/>
          </a:p>
          <a:p>
            <a:endParaRPr lang="nl-BE" sz="1800" dirty="0"/>
          </a:p>
          <a:p>
            <a:endParaRPr lang="nl-BE" sz="1800" b="1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4" name="Tijdelijke aanduiding voor afbeelding 13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5" name="Tijdelijke aanduiding voor afbeelding 14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58" b="-7658"/>
          <a:stretch/>
        </p:blipFill>
        <p:spPr/>
      </p:pic>
      <p:sp>
        <p:nvSpPr>
          <p:cNvPr id="5" name="Tekstvak 4"/>
          <p:cNvSpPr txBox="1"/>
          <p:nvPr/>
        </p:nvSpPr>
        <p:spPr>
          <a:xfrm>
            <a:off x="8256240" y="13407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19/10/2022</a:t>
            </a:r>
          </a:p>
        </p:txBody>
      </p:sp>
    </p:spTree>
    <p:extLst>
      <p:ext uri="{BB962C8B-B14F-4D97-AF65-F5344CB8AC3E}">
        <p14:creationId xmlns:p14="http://schemas.microsoft.com/office/powerpoint/2010/main" val="103150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B5C168B6-39CB-8275-0685-B7B84EDA532F}"/>
              </a:ext>
            </a:extLst>
          </p:cNvPr>
          <p:cNvSpPr/>
          <p:nvPr/>
        </p:nvSpPr>
        <p:spPr>
          <a:xfrm>
            <a:off x="-7399" y="3372776"/>
            <a:ext cx="12269068" cy="3485224"/>
          </a:xfrm>
          <a:prstGeom prst="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0" name="Tijdelijke aanduiding voor inhoud 2"/>
          <p:cNvSpPr txBox="1">
            <a:spLocks/>
          </p:cNvSpPr>
          <p:nvPr/>
        </p:nvSpPr>
        <p:spPr>
          <a:xfrm>
            <a:off x="5929260" y="1319352"/>
            <a:ext cx="3796802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BEAUCOUP DE FAMILLES AVEC DES ENFANTS</a:t>
            </a:r>
            <a:endParaRPr lang="fr-BE" sz="2000" dirty="0">
              <a:solidFill>
                <a:srgbClr val="182744"/>
              </a:solidFill>
              <a:highlight>
                <a:srgbClr val="F6D7CA"/>
              </a:highlight>
              <a:latin typeface="Filson Pro Black" panose="02000000000000000000" pitchFamily="50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71F7108-A9B2-F9E2-E5AC-164A55C25CE4}"/>
              </a:ext>
            </a:extLst>
          </p:cNvPr>
          <p:cNvSpPr txBox="1"/>
          <p:nvPr/>
        </p:nvSpPr>
        <p:spPr>
          <a:xfrm>
            <a:off x="540084" y="232879"/>
            <a:ext cx="88040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SOUVENT AVEC DES ENFANTS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52DF9047-AD27-2D82-5E7C-BCEA3DF1318F}"/>
              </a:ext>
            </a:extLst>
          </p:cNvPr>
          <p:cNvGrpSpPr/>
          <p:nvPr/>
        </p:nvGrpSpPr>
        <p:grpSpPr>
          <a:xfrm>
            <a:off x="2744530" y="1679963"/>
            <a:ext cx="2046144" cy="883976"/>
            <a:chOff x="3553760" y="1776725"/>
            <a:chExt cx="3133072" cy="1357440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1C6AB557-7A1D-16AB-0CAE-F8779291E385}"/>
                </a:ext>
              </a:extLst>
            </p:cNvPr>
            <p:cNvSpPr txBox="1"/>
            <p:nvPr/>
          </p:nvSpPr>
          <p:spPr>
            <a:xfrm>
              <a:off x="3553763" y="1776725"/>
              <a:ext cx="1871426" cy="89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32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49</a:t>
              </a:r>
              <a:r>
                <a:rPr lang="nl-BE" sz="2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9AE25FF7-AA8A-F6EE-F225-D3A563AA977A}"/>
                </a:ext>
              </a:extLst>
            </p:cNvPr>
            <p:cNvSpPr txBox="1"/>
            <p:nvPr/>
          </p:nvSpPr>
          <p:spPr>
            <a:xfrm>
              <a:off x="3553760" y="2567016"/>
              <a:ext cx="3133072" cy="56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AVEC ENFANTS</a:t>
              </a: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87096217-8BDB-2AD8-C8E5-1966B9228951}"/>
              </a:ext>
            </a:extLst>
          </p:cNvPr>
          <p:cNvGrpSpPr/>
          <p:nvPr/>
        </p:nvGrpSpPr>
        <p:grpSpPr>
          <a:xfrm>
            <a:off x="536578" y="4002540"/>
            <a:ext cx="1850076" cy="2453931"/>
            <a:chOff x="2946090" y="1396847"/>
            <a:chExt cx="1850076" cy="2453931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DEAD0E43-62B1-4F1E-5696-7AD0D48F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6090" y="1396847"/>
              <a:ext cx="1850076" cy="1850076"/>
            </a:xfrm>
            <a:prstGeom prst="rect">
              <a:avLst/>
            </a:prstGeom>
          </p:spPr>
        </p:pic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04AC48C5-1A76-298D-4E6A-2E20F8F7A762}"/>
                </a:ext>
              </a:extLst>
            </p:cNvPr>
            <p:cNvSpPr txBox="1"/>
            <p:nvPr/>
          </p:nvSpPr>
          <p:spPr>
            <a:xfrm>
              <a:off x="3212045" y="3527613"/>
              <a:ext cx="14613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JEUNES &lt;18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6F07E97D-B4E6-7EAE-6749-A54FB825E5C9}"/>
                </a:ext>
              </a:extLst>
            </p:cNvPr>
            <p:cNvSpPr txBox="1"/>
            <p:nvPr/>
          </p:nvSpPr>
          <p:spPr>
            <a:xfrm>
              <a:off x="3220531" y="3143496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32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E5953C69-FD90-DE8E-9383-4345E95CB9C7}"/>
              </a:ext>
            </a:extLst>
          </p:cNvPr>
          <p:cNvGrpSpPr/>
          <p:nvPr/>
        </p:nvGrpSpPr>
        <p:grpSpPr>
          <a:xfrm>
            <a:off x="8721371" y="3982834"/>
            <a:ext cx="1882736" cy="2473635"/>
            <a:chOff x="6498570" y="1242354"/>
            <a:chExt cx="1882736" cy="2473635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BD0BA9F7-947F-9E8F-03D0-088AB3AA6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8570" y="1242354"/>
              <a:ext cx="1882736" cy="1882736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B5F22913-1AFD-C18B-5E49-41BBABF5E5AD}"/>
                </a:ext>
              </a:extLst>
            </p:cNvPr>
            <p:cNvSpPr txBox="1"/>
            <p:nvPr/>
          </p:nvSpPr>
          <p:spPr>
            <a:xfrm>
              <a:off x="6898017" y="3392824"/>
              <a:ext cx="10838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≥50 ANS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FC5C6961-41F9-A470-4954-E00A7BA77785}"/>
                </a:ext>
              </a:extLst>
            </p:cNvPr>
            <p:cNvSpPr txBox="1"/>
            <p:nvPr/>
          </p:nvSpPr>
          <p:spPr>
            <a:xfrm>
              <a:off x="6705845" y="300712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33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0479CF3A-D2FD-DE77-5234-C3F0DC710A83}"/>
              </a:ext>
            </a:extLst>
          </p:cNvPr>
          <p:cNvSpPr txBox="1">
            <a:spLocks/>
          </p:cNvSpPr>
          <p:nvPr/>
        </p:nvSpPr>
        <p:spPr>
          <a:xfrm>
            <a:off x="540084" y="3456601"/>
            <a:ext cx="7027665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ÂGE DE TOUS LES EXCURSIONNISTES:</a:t>
            </a:r>
            <a:endParaRPr lang="fr-BE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8B2A055E-26EE-96BE-09F4-97BB9C2B9ACE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975C8816-DB0D-E98F-8036-739568039C4C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6B004A3-46B1-3C38-EE2D-73B34D07E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A9C2E410-A921-4095-3F95-16217008C0FE}"/>
              </a:ext>
            </a:extLst>
          </p:cNvPr>
          <p:cNvGrpSpPr/>
          <p:nvPr/>
        </p:nvGrpSpPr>
        <p:grpSpPr>
          <a:xfrm>
            <a:off x="4432531" y="5747603"/>
            <a:ext cx="2237793" cy="708867"/>
            <a:chOff x="3735846" y="5747603"/>
            <a:chExt cx="2237793" cy="708867"/>
          </a:xfrm>
        </p:grpSpPr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CE0A10EC-EAF5-C962-04FE-00D70102D81F}"/>
                </a:ext>
              </a:extLst>
            </p:cNvPr>
            <p:cNvSpPr txBox="1"/>
            <p:nvPr/>
          </p:nvSpPr>
          <p:spPr>
            <a:xfrm>
              <a:off x="3735846" y="6133305"/>
              <a:ext cx="22377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ADULTES 18-49 </a:t>
              </a:r>
              <a:r>
                <a:rPr lang="nl-BE" sz="15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ans</a:t>
              </a:r>
              <a:endParaRPr lang="nl-BE" sz="15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B5168098-EA4D-009F-B034-C6BCFC7C09CE}"/>
                </a:ext>
              </a:extLst>
            </p:cNvPr>
            <p:cNvSpPr txBox="1"/>
            <p:nvPr/>
          </p:nvSpPr>
          <p:spPr>
            <a:xfrm>
              <a:off x="4172438" y="574760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35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253F999E-44B4-E281-3819-5F304C6422D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9A244D92-9CFE-ED47-0F6A-D248163ED3ED}"/>
              </a:ext>
            </a:extLst>
          </p:cNvPr>
          <p:cNvGrpSpPr/>
          <p:nvPr/>
        </p:nvGrpSpPr>
        <p:grpSpPr>
          <a:xfrm>
            <a:off x="669289" y="1155178"/>
            <a:ext cx="1901942" cy="1905172"/>
            <a:chOff x="669289" y="1155178"/>
            <a:chExt cx="1901942" cy="1905172"/>
          </a:xfrm>
        </p:grpSpPr>
        <p:pic>
          <p:nvPicPr>
            <p:cNvPr id="8" name="Afbeelding 7" descr="Afbeelding met persoon, grond, buiten&#10;&#10;Automatisch gegenereerde beschrijving">
              <a:extLst>
                <a:ext uri="{FF2B5EF4-FFF2-40B4-BE49-F238E27FC236}">
                  <a16:creationId xmlns:a16="http://schemas.microsoft.com/office/drawing/2014/main" id="{17CA6C27-614A-D762-05CF-B5B4914F3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01"/>
            <a:stretch/>
          </p:blipFill>
          <p:spPr>
            <a:xfrm>
              <a:off x="669289" y="1185978"/>
              <a:ext cx="1901942" cy="1874372"/>
            </a:xfrm>
            <a:prstGeom prst="flowChartConnector">
              <a:avLst/>
            </a:prstGeom>
          </p:spPr>
        </p:pic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ED3B9B7D-9FAA-07B7-BE20-6B9515237ACF}"/>
                </a:ext>
              </a:extLst>
            </p:cNvPr>
            <p:cNvSpPr/>
            <p:nvPr/>
          </p:nvSpPr>
          <p:spPr>
            <a:xfrm>
              <a:off x="669289" y="1155178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3" name="Afbeelding 12" descr="Afbeelding met persoon, buiten, meisje, drank&#10;&#10;Automatisch gegenereerde beschrijving">
            <a:extLst>
              <a:ext uri="{FF2B5EF4-FFF2-40B4-BE49-F238E27FC236}">
                <a16:creationId xmlns:a16="http://schemas.microsoft.com/office/drawing/2014/main" id="{40937EBF-C3E9-AF88-F0A9-C9E73E539D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6118" r="8579" b="-6148"/>
          <a:stretch/>
        </p:blipFill>
        <p:spPr>
          <a:xfrm>
            <a:off x="4834355" y="4222325"/>
            <a:ext cx="1449359" cy="1448387"/>
          </a:xfrm>
          <a:prstGeom prst="flowChartConnector">
            <a:avLst/>
          </a:prstGeom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0EDDA4C9-ECDB-DB02-D9E1-691CA99FA19B}"/>
              </a:ext>
            </a:extLst>
          </p:cNvPr>
          <p:cNvSpPr/>
          <p:nvPr/>
        </p:nvSpPr>
        <p:spPr>
          <a:xfrm>
            <a:off x="4814026" y="4191892"/>
            <a:ext cx="1448387" cy="1448387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2477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DE7BAB3C-CE49-B634-1C1C-FE18D9ACC400}"/>
              </a:ext>
            </a:extLst>
          </p:cNvPr>
          <p:cNvSpPr/>
          <p:nvPr/>
        </p:nvSpPr>
        <p:spPr>
          <a:xfrm>
            <a:off x="697" y="0"/>
            <a:ext cx="17716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53330415-346D-423B-9582-E83DE8F9F8AA}"/>
              </a:ext>
            </a:extLst>
          </p:cNvPr>
          <p:cNvGrpSpPr/>
          <p:nvPr/>
        </p:nvGrpSpPr>
        <p:grpSpPr>
          <a:xfrm>
            <a:off x="285264" y="4279589"/>
            <a:ext cx="1123764" cy="1220839"/>
            <a:chOff x="6060105" y="3148248"/>
            <a:chExt cx="1123764" cy="1220839"/>
          </a:xfrm>
        </p:grpSpPr>
        <p:graphicFrame>
          <p:nvGraphicFramePr>
            <p:cNvPr id="18" name="Grafiek 17">
              <a:extLst>
                <a:ext uri="{FF2B5EF4-FFF2-40B4-BE49-F238E27FC236}">
                  <a16:creationId xmlns:a16="http://schemas.microsoft.com/office/drawing/2014/main" id="{D24A83C7-8794-44E5-BBDE-9C0388A6626F}"/>
                </a:ext>
              </a:extLst>
            </p:cNvPr>
            <p:cNvGraphicFramePr/>
            <p:nvPr/>
          </p:nvGraphicFramePr>
          <p:xfrm>
            <a:off x="6060105" y="3209314"/>
            <a:ext cx="1123764" cy="11597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B6F2337-D56E-434F-B1E0-E13BFF02E8DC}"/>
                </a:ext>
              </a:extLst>
            </p:cNvPr>
            <p:cNvGrpSpPr/>
            <p:nvPr/>
          </p:nvGrpSpPr>
          <p:grpSpPr>
            <a:xfrm>
              <a:off x="6081987" y="3148248"/>
              <a:ext cx="1080000" cy="1080000"/>
              <a:chOff x="3093716" y="3148248"/>
              <a:chExt cx="1080000" cy="1080000"/>
            </a:xfrm>
          </p:grpSpPr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7C345527-8DD5-4DC5-8F6A-3A842C0C2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99" b="96965" l="9585" r="89617">
                            <a14:foregroundMark x1="49201" y1="5591" x2="49201" y2="5591"/>
                            <a14:foregroundMark x1="56230" y1="799" x2="56230" y2="799"/>
                            <a14:foregroundMark x1="50799" y1="29393" x2="50799" y2="29393"/>
                            <a14:foregroundMark x1="22364" y1="57827" x2="22364" y2="57827"/>
                            <a14:foregroundMark x1="42971" y1="96965" x2="42971" y2="96965"/>
                            <a14:foregroundMark x1="78914" y1="58946" x2="78914" y2="58946"/>
                            <a14:foregroundMark x1="50479" y1="87380" x2="50479" y2="873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3716" y="3148248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42734FF0-EAA3-4C52-B4B8-4098824E0205}"/>
                  </a:ext>
                </a:extLst>
              </p:cNvPr>
              <p:cNvSpPr txBox="1"/>
              <p:nvPr/>
            </p:nvSpPr>
            <p:spPr>
              <a:xfrm>
                <a:off x="3291826" y="3591489"/>
                <a:ext cx="72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600" dirty="0">
                    <a:solidFill>
                      <a:srgbClr val="000000"/>
                    </a:solidFill>
                  </a:rPr>
                  <a:t>6h53</a:t>
                </a:r>
              </a:p>
            </p:txBody>
          </p:sp>
        </p:grpSp>
      </p:grpSp>
      <p:graphicFrame>
        <p:nvGraphicFramePr>
          <p:cNvPr id="23" name="Grafiek 22">
            <a:extLst>
              <a:ext uri="{FF2B5EF4-FFF2-40B4-BE49-F238E27FC236}">
                <a16:creationId xmlns:a16="http://schemas.microsoft.com/office/drawing/2014/main" id="{D0A372C9-4E9D-48DD-AD47-B9970DEB9D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583685"/>
              </p:ext>
            </p:extLst>
          </p:nvPr>
        </p:nvGraphicFramePr>
        <p:xfrm>
          <a:off x="252249" y="2482788"/>
          <a:ext cx="1123764" cy="1159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6" name="Groep 25">
            <a:extLst>
              <a:ext uri="{FF2B5EF4-FFF2-40B4-BE49-F238E27FC236}">
                <a16:creationId xmlns:a16="http://schemas.microsoft.com/office/drawing/2014/main" id="{73FB360B-9CCE-4EAF-9EF5-D0D8DB785054}"/>
              </a:ext>
            </a:extLst>
          </p:cNvPr>
          <p:cNvGrpSpPr/>
          <p:nvPr/>
        </p:nvGrpSpPr>
        <p:grpSpPr>
          <a:xfrm>
            <a:off x="274131" y="2447600"/>
            <a:ext cx="1080000" cy="1080000"/>
            <a:chOff x="3095897" y="3174126"/>
            <a:chExt cx="1080000" cy="1080000"/>
          </a:xfrm>
        </p:grpSpPr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14161FB0-B797-4731-B107-94956143B1DB}"/>
                </a:ext>
              </a:extLst>
            </p:cNvPr>
            <p:cNvSpPr txBox="1"/>
            <p:nvPr/>
          </p:nvSpPr>
          <p:spPr>
            <a:xfrm>
              <a:off x="3291826" y="3591489"/>
              <a:ext cx="7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000000"/>
                  </a:solidFill>
                </a:rPr>
                <a:t>3h07</a:t>
              </a:r>
            </a:p>
          </p:txBody>
        </p:sp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A980185B-6FC2-40D4-B83F-31A52DB06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99" b="96965" l="9585" r="89617">
                          <a14:foregroundMark x1="49201" y1="5591" x2="49201" y2="5591"/>
                          <a14:foregroundMark x1="56230" y1="799" x2="56230" y2="799"/>
                          <a14:foregroundMark x1="50799" y1="29393" x2="50799" y2="29393"/>
                          <a14:foregroundMark x1="22364" y1="57827" x2="22364" y2="57827"/>
                          <a14:foregroundMark x1="42971" y1="96965" x2="42971" y2="96965"/>
                          <a14:foregroundMark x1="78914" y1="58946" x2="78914" y2="58946"/>
                          <a14:foregroundMark x1="50479" y1="87380" x2="50479" y2="873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897" y="3174126"/>
              <a:ext cx="1080000" cy="1080000"/>
            </a:xfrm>
            <a:prstGeom prst="rect">
              <a:avLst/>
            </a:prstGeom>
          </p:spPr>
        </p:pic>
      </p:grpSp>
      <p:sp>
        <p:nvSpPr>
          <p:cNvPr id="31" name="Rechthoek 30">
            <a:extLst>
              <a:ext uri="{FF2B5EF4-FFF2-40B4-BE49-F238E27FC236}">
                <a16:creationId xmlns:a16="http://schemas.microsoft.com/office/drawing/2014/main" id="{C2FB889D-EFC9-48A1-B5DB-E678ECA72708}"/>
              </a:ext>
            </a:extLst>
          </p:cNvPr>
          <p:cNvSpPr/>
          <p:nvPr/>
        </p:nvSpPr>
        <p:spPr>
          <a:xfrm>
            <a:off x="6023999" y="2128485"/>
            <a:ext cx="1008106" cy="4446620"/>
          </a:xfrm>
          <a:prstGeom prst="rect">
            <a:avLst/>
          </a:prstGeom>
          <a:solidFill>
            <a:srgbClr val="C10C1A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1A238E76-6D42-4893-AA1D-A195CA5F3EC4}"/>
              </a:ext>
            </a:extLst>
          </p:cNvPr>
          <p:cNvCxnSpPr/>
          <p:nvPr/>
        </p:nvCxnSpPr>
        <p:spPr>
          <a:xfrm>
            <a:off x="5497806" y="2128485"/>
            <a:ext cx="0" cy="4248000"/>
          </a:xfrm>
          <a:prstGeom prst="line">
            <a:avLst/>
          </a:prstGeom>
          <a:ln w="28575">
            <a:solidFill>
              <a:schemeClr val="accent6">
                <a:lumMod val="50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360CDEC9-6A5D-4608-A3B3-0FE84193789D}"/>
              </a:ext>
            </a:extLst>
          </p:cNvPr>
          <p:cNvCxnSpPr/>
          <p:nvPr/>
        </p:nvCxnSpPr>
        <p:spPr>
          <a:xfrm>
            <a:off x="7536160" y="2128485"/>
            <a:ext cx="0" cy="4248000"/>
          </a:xfrm>
          <a:prstGeom prst="line">
            <a:avLst/>
          </a:prstGeom>
          <a:ln w="28575">
            <a:solidFill>
              <a:schemeClr val="accent6">
                <a:lumMod val="50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9CC8D5DE-5078-4874-87BA-C5E6EF49AB9D}"/>
              </a:ext>
            </a:extLst>
          </p:cNvPr>
          <p:cNvSpPr txBox="1"/>
          <p:nvPr/>
        </p:nvSpPr>
        <p:spPr>
          <a:xfrm>
            <a:off x="3149122" y="3798344"/>
            <a:ext cx="154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A MIDI 68% EST DÉJÀ ARRIVÉ À LA CÔTE BELGE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B9E6A23F-07C5-458A-973F-57D76A29CD0E}"/>
              </a:ext>
            </a:extLst>
          </p:cNvPr>
          <p:cNvSpPr txBox="1"/>
          <p:nvPr/>
        </p:nvSpPr>
        <p:spPr>
          <a:xfrm>
            <a:off x="8274661" y="3520106"/>
            <a:ext cx="154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A 18H 41% EST ENCORE PRÉSENT À LA CÔTE BELGE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3EEC06E-6F9F-4F22-9771-2F0D7A74F1D2}"/>
              </a:ext>
            </a:extLst>
          </p:cNvPr>
          <p:cNvSpPr txBox="1"/>
          <p:nvPr/>
        </p:nvSpPr>
        <p:spPr>
          <a:xfrm>
            <a:off x="-28882" y="2010895"/>
            <a:ext cx="1864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VERS LA CÔTE BELGE: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4F0BC564-E69E-4AF2-B372-B59D5F86CBC3}"/>
              </a:ext>
            </a:extLst>
          </p:cNvPr>
          <p:cNvSpPr txBox="1"/>
          <p:nvPr/>
        </p:nvSpPr>
        <p:spPr>
          <a:xfrm>
            <a:off x="0" y="3787743"/>
            <a:ext cx="180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PRÉSENT À LA CÔTE BELGE: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8F264DED-EC97-49B9-9A2D-F96ADF67363F}"/>
              </a:ext>
            </a:extLst>
          </p:cNvPr>
          <p:cNvCxnSpPr>
            <a:cxnSpLocks/>
          </p:cNvCxnSpPr>
          <p:nvPr/>
        </p:nvCxnSpPr>
        <p:spPr>
          <a:xfrm flipV="1">
            <a:off x="4472069" y="3386017"/>
            <a:ext cx="831842" cy="41232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>
            <a:extLst>
              <a:ext uri="{FF2B5EF4-FFF2-40B4-BE49-F238E27FC236}">
                <a16:creationId xmlns:a16="http://schemas.microsoft.com/office/drawing/2014/main" id="{060BA017-C21B-494B-BF7D-C97C4BD016DD}"/>
              </a:ext>
            </a:extLst>
          </p:cNvPr>
          <p:cNvCxnSpPr>
            <a:cxnSpLocks/>
          </p:cNvCxnSpPr>
          <p:nvPr/>
        </p:nvCxnSpPr>
        <p:spPr>
          <a:xfrm flipH="1">
            <a:off x="7630847" y="3843272"/>
            <a:ext cx="550521" cy="44700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BBC05CC9-A335-4673-9B31-299361880C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3476258"/>
              </p:ext>
            </p:extLst>
          </p:nvPr>
        </p:nvGraphicFramePr>
        <p:xfrm>
          <a:off x="3129900" y="2118539"/>
          <a:ext cx="7464836" cy="444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B44131F9-6B05-BBCE-F3D0-91767C36205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9FDE42B-BFD0-7205-9E92-BB202232378E}"/>
              </a:ext>
            </a:extLst>
          </p:cNvPr>
          <p:cNvSpPr txBox="1"/>
          <p:nvPr/>
        </p:nvSpPr>
        <p:spPr>
          <a:xfrm>
            <a:off x="540084" y="232879"/>
            <a:ext cx="8804031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TEMPS VERS ET À LA CÔTE BELGE</a:t>
            </a:r>
          </a:p>
          <a:p>
            <a:pPr>
              <a:lnSpc>
                <a:spcPct val="80000"/>
              </a:lnSpc>
            </a:pPr>
            <a:endParaRPr lang="nl-BE" sz="40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587BE9A3-441A-0442-4D45-6661D816E12E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1356E9C1-474D-6AB4-2BB8-A00890E64776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0045AA9-2BC9-423B-3015-600BE8FED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7920958-0CC2-222F-7716-BBDF638E3D3F}"/>
              </a:ext>
            </a:extLst>
          </p:cNvPr>
          <p:cNvSpPr txBox="1">
            <a:spLocks/>
          </p:cNvSpPr>
          <p:nvPr/>
        </p:nvSpPr>
        <p:spPr>
          <a:xfrm>
            <a:off x="525287" y="1024289"/>
            <a:ext cx="11248701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 MOYENNE 3H VERS LA CÔTE BELGE ET PRESQUE 7H </a:t>
            </a:r>
            <a:r>
              <a:rPr lang="fr-FR" sz="24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À</a:t>
            </a:r>
            <a:r>
              <a:rPr lang="fr-FR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 LA CÔTE BELGE</a:t>
            </a:r>
          </a:p>
        </p:txBody>
      </p:sp>
    </p:spTree>
    <p:extLst>
      <p:ext uri="{BB962C8B-B14F-4D97-AF65-F5344CB8AC3E}">
        <p14:creationId xmlns:p14="http://schemas.microsoft.com/office/powerpoint/2010/main" val="1046207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uiten, strand, dag&#10;&#10;Automatisch gegenereerde beschrijving">
            <a:extLst>
              <a:ext uri="{FF2B5EF4-FFF2-40B4-BE49-F238E27FC236}">
                <a16:creationId xmlns:a16="http://schemas.microsoft.com/office/drawing/2014/main" id="{55D3C03A-58F1-5101-7931-CADA61309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r="15570"/>
          <a:stretch/>
        </p:blipFill>
        <p:spPr>
          <a:xfrm>
            <a:off x="8690596" y="3825872"/>
            <a:ext cx="1870376" cy="1876577"/>
          </a:xfrm>
          <a:prstGeom prst="flowChartConnector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FCF1F1A-0F68-42EA-40D0-106BB1523CDA}"/>
              </a:ext>
            </a:extLst>
          </p:cNvPr>
          <p:cNvSpPr txBox="1"/>
          <p:nvPr/>
        </p:nvSpPr>
        <p:spPr>
          <a:xfrm>
            <a:off x="540084" y="232879"/>
            <a:ext cx="987278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PLAGE ET MER SONT L’ATOUT UNIQUE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D626627-2742-EF0F-517B-26A9F3F5F5F3}"/>
              </a:ext>
            </a:extLst>
          </p:cNvPr>
          <p:cNvGrpSpPr/>
          <p:nvPr/>
        </p:nvGrpSpPr>
        <p:grpSpPr>
          <a:xfrm>
            <a:off x="3648602" y="941066"/>
            <a:ext cx="3983047" cy="2634366"/>
            <a:chOff x="-480650" y="289705"/>
            <a:chExt cx="3983047" cy="263436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ABB3B3B3-E3A2-1FFD-DC96-96533801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793" y="289705"/>
              <a:ext cx="1859225" cy="1908000"/>
            </a:xfrm>
            <a:prstGeom prst="ellipse">
              <a:avLst/>
            </a:prstGeom>
            <a:ln w="3175" cap="rnd">
              <a:noFill/>
            </a:ln>
            <a:effectLst/>
          </p:spPr>
        </p:pic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84930A91-95FC-71E2-054D-AFDBF3BA3E20}"/>
                </a:ext>
              </a:extLst>
            </p:cNvPr>
            <p:cNvGrpSpPr/>
            <p:nvPr/>
          </p:nvGrpSpPr>
          <p:grpSpPr>
            <a:xfrm>
              <a:off x="-480650" y="289705"/>
              <a:ext cx="3983047" cy="2634366"/>
              <a:chOff x="124469" y="347479"/>
              <a:chExt cx="3983047" cy="2634366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3480E1D6-6652-0EDE-464F-4215C204879E}"/>
                  </a:ext>
                </a:extLst>
              </p:cNvPr>
              <p:cNvSpPr txBox="1"/>
              <p:nvPr/>
            </p:nvSpPr>
            <p:spPr>
              <a:xfrm>
                <a:off x="124469" y="233551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38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ATTRAYANT POUR SE PROMENER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2A20F51C-C47C-0A72-BAE2-626A82BD03AC}"/>
                  </a:ext>
                </a:extLst>
              </p:cNvPr>
              <p:cNvSpPr/>
              <p:nvPr/>
            </p:nvSpPr>
            <p:spPr>
              <a:xfrm>
                <a:off x="1202486" y="347479"/>
                <a:ext cx="1896601" cy="1896601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C9918F43-ADED-7B92-7C29-2331B74CCF8D}"/>
              </a:ext>
            </a:extLst>
          </p:cNvPr>
          <p:cNvGrpSpPr/>
          <p:nvPr/>
        </p:nvGrpSpPr>
        <p:grpSpPr>
          <a:xfrm>
            <a:off x="-157244" y="3707621"/>
            <a:ext cx="3983047" cy="2712736"/>
            <a:chOff x="169636" y="3590501"/>
            <a:chExt cx="3983047" cy="2712736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8D3BBE9E-02B3-CA3A-7704-057DDE42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3005" y="3590501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12DB6D5-412C-17B7-7E44-2AFC63BF60A2}"/>
                </a:ext>
              </a:extLst>
            </p:cNvPr>
            <p:cNvGrpSpPr/>
            <p:nvPr/>
          </p:nvGrpSpPr>
          <p:grpSpPr>
            <a:xfrm>
              <a:off x="169636" y="3603815"/>
              <a:ext cx="3983047" cy="2699422"/>
              <a:chOff x="-371394" y="3228276"/>
              <a:chExt cx="3983047" cy="2699422"/>
            </a:xfrm>
          </p:grpSpPr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1C887309-5004-3715-7161-4113AC25734F}"/>
                  </a:ext>
                </a:extLst>
              </p:cNvPr>
              <p:cNvSpPr txBox="1"/>
              <p:nvPr/>
            </p:nvSpPr>
            <p:spPr>
              <a:xfrm>
                <a:off x="-371394" y="5281367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33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E0E175D4-3029-CD17-A6DB-BE1A6E7DED44}"/>
                  </a:ext>
                </a:extLst>
              </p:cNvPr>
              <p:cNvSpPr/>
              <p:nvPr/>
            </p:nvSpPr>
            <p:spPr>
              <a:xfrm>
                <a:off x="640685" y="322827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91447021-8F2A-9098-DC59-7BFEC649328F}"/>
              </a:ext>
            </a:extLst>
          </p:cNvPr>
          <p:cNvGrpSpPr/>
          <p:nvPr/>
        </p:nvGrpSpPr>
        <p:grpSpPr>
          <a:xfrm>
            <a:off x="-157244" y="828876"/>
            <a:ext cx="3983047" cy="2715999"/>
            <a:chOff x="8587270" y="3636026"/>
            <a:chExt cx="3983047" cy="2715999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2BDA9F3C-D0D7-AB09-03F6-A27063EF0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713555" y="3654639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D958A610-37B7-81B2-DDFA-997917901B4E}"/>
                </a:ext>
              </a:extLst>
            </p:cNvPr>
            <p:cNvGrpSpPr/>
            <p:nvPr/>
          </p:nvGrpSpPr>
          <p:grpSpPr>
            <a:xfrm>
              <a:off x="8587270" y="3636026"/>
              <a:ext cx="3983047" cy="2715999"/>
              <a:chOff x="7308969" y="3775666"/>
              <a:chExt cx="3983047" cy="2715999"/>
            </a:xfrm>
          </p:grpSpPr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A8AF01EF-90A2-7849-CF71-C42EF174D5C4}"/>
                  </a:ext>
                </a:extLst>
              </p:cNvPr>
              <p:cNvSpPr txBox="1"/>
              <p:nvPr/>
            </p:nvSpPr>
            <p:spPr>
              <a:xfrm>
                <a:off x="7308969" y="584533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83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MER ET PLAGE</a:t>
                </a:r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7CD29104-F1BF-04A0-9ABF-6D2F27841370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CCFD5E10-79ED-B52D-E2E8-0BF7AAB01E63}"/>
              </a:ext>
            </a:extLst>
          </p:cNvPr>
          <p:cNvGrpSpPr/>
          <p:nvPr/>
        </p:nvGrpSpPr>
        <p:grpSpPr>
          <a:xfrm>
            <a:off x="7580393" y="1055878"/>
            <a:ext cx="3983047" cy="2541659"/>
            <a:chOff x="4029626" y="-1960"/>
            <a:chExt cx="3983047" cy="2541659"/>
          </a:xfrm>
        </p:grpSpPr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9DC2EBEF-87CB-91B1-FAE4-F2359F5A3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081" y="1"/>
              <a:ext cx="1786372" cy="1822123"/>
            </a:xfrm>
            <a:prstGeom prst="flowChartConnector">
              <a:avLst/>
            </a:prstGeom>
          </p:spPr>
        </p:pic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6BE8CDFC-CA8A-3B0B-7738-3A27ED963B2C}"/>
                </a:ext>
              </a:extLst>
            </p:cNvPr>
            <p:cNvGrpSpPr/>
            <p:nvPr/>
          </p:nvGrpSpPr>
          <p:grpSpPr>
            <a:xfrm>
              <a:off x="4029626" y="-1960"/>
              <a:ext cx="3983047" cy="2541659"/>
              <a:chOff x="4188359" y="-46017"/>
              <a:chExt cx="3983047" cy="2541659"/>
            </a:xfrm>
          </p:grpSpPr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0041CDF7-A438-F45D-626B-C585E22CF4EB}"/>
                  </a:ext>
                </a:extLst>
              </p:cNvPr>
              <p:cNvSpPr txBox="1"/>
              <p:nvPr/>
            </p:nvSpPr>
            <p:spPr>
              <a:xfrm>
                <a:off x="4188359" y="1849311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36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</a:t>
                </a:r>
                <a:r>
                  <a:rPr lang="nl-BE" sz="18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É</a:t>
                </a: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 ET RESTAURANTS</a:t>
                </a:r>
              </a:p>
            </p:txBody>
          </p:sp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48622BA4-3B1A-D129-96AC-9F500888D567}"/>
                  </a:ext>
                </a:extLst>
              </p:cNvPr>
              <p:cNvSpPr/>
              <p:nvPr/>
            </p:nvSpPr>
            <p:spPr>
              <a:xfrm>
                <a:off x="5163714" y="-46017"/>
                <a:ext cx="1864572" cy="179113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8AE62AA-B565-B869-99B4-D0478EC3331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C02758F-0EAB-A8FB-EBC7-37A5BBE8F71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5BFD9EE-F28F-2FDE-1DE6-AB312AC1C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28" name="Tekstvak 27">
            <a:extLst>
              <a:ext uri="{FF2B5EF4-FFF2-40B4-BE49-F238E27FC236}">
                <a16:creationId xmlns:a16="http://schemas.microsoft.com/office/drawing/2014/main" id="{06890989-3A76-B59A-A438-E739C65D4ACD}"/>
              </a:ext>
            </a:extLst>
          </p:cNvPr>
          <p:cNvSpPr txBox="1"/>
          <p:nvPr/>
        </p:nvSpPr>
        <p:spPr>
          <a:xfrm>
            <a:off x="3937396" y="5813227"/>
            <a:ext cx="398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26</a:t>
            </a:r>
            <a:r>
              <a:rPr lang="nl-BE" sz="1400" dirty="0">
                <a:solidFill>
                  <a:srgbClr val="C10C1A"/>
                </a:solidFill>
                <a:latin typeface="Filson Pro Light" panose="02000000000000000000" pitchFamily="50" charset="0"/>
              </a:rPr>
              <a:t>%</a:t>
            </a:r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 </a:t>
            </a:r>
          </a:p>
          <a:p>
            <a:pPr algn="ctr"/>
            <a:r>
              <a:rPr lang="nl-BE" dirty="0">
                <a:solidFill>
                  <a:srgbClr val="182744"/>
                </a:solidFill>
                <a:latin typeface="Filson Pro Light" panose="02000000000000000000" pitchFamily="50" charset="0"/>
              </a:rPr>
              <a:t>LE BEAU TEMPS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CB688FA-A744-D229-4F6E-75727249C627}"/>
              </a:ext>
            </a:extLst>
          </p:cNvPr>
          <p:cNvSpPr txBox="1"/>
          <p:nvPr/>
        </p:nvSpPr>
        <p:spPr>
          <a:xfrm>
            <a:off x="7729317" y="5797226"/>
            <a:ext cx="398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13</a:t>
            </a:r>
            <a:r>
              <a:rPr lang="nl-BE" sz="1400" dirty="0">
                <a:solidFill>
                  <a:srgbClr val="C10C1A"/>
                </a:solidFill>
                <a:latin typeface="Filson Pro Light" panose="02000000000000000000" pitchFamily="50" charset="0"/>
              </a:rPr>
              <a:t>%</a:t>
            </a:r>
            <a:r>
              <a:rPr lang="nl-BE" dirty="0">
                <a:solidFill>
                  <a:srgbClr val="C10C1A"/>
                </a:solidFill>
                <a:latin typeface="Filson Pro Black" panose="02000000000000000000" pitchFamily="50" charset="0"/>
              </a:rPr>
              <a:t> </a:t>
            </a:r>
          </a:p>
          <a:p>
            <a:pPr algn="ctr"/>
            <a:r>
              <a:rPr lang="nl-BE" dirty="0">
                <a:solidFill>
                  <a:srgbClr val="182744"/>
                </a:solidFill>
                <a:latin typeface="Filson Pro Light" panose="02000000000000000000" pitchFamily="50" charset="0"/>
              </a:rPr>
              <a:t>ATTRAYANT POUR LES ENFANTS</a:t>
            </a:r>
          </a:p>
        </p:txBody>
      </p:sp>
      <p:sp>
        <p:nvSpPr>
          <p:cNvPr id="52" name="Ovaal 51">
            <a:extLst>
              <a:ext uri="{FF2B5EF4-FFF2-40B4-BE49-F238E27FC236}">
                <a16:creationId xmlns:a16="http://schemas.microsoft.com/office/drawing/2014/main" id="{59B43F6A-80A1-2670-3E16-D97A5EB00864}"/>
              </a:ext>
            </a:extLst>
          </p:cNvPr>
          <p:cNvSpPr/>
          <p:nvPr/>
        </p:nvSpPr>
        <p:spPr>
          <a:xfrm>
            <a:off x="8662292" y="3817925"/>
            <a:ext cx="1901942" cy="190194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4" name="Afbeelding 53" descr="Afbeelding met strand, grond, buiten, persoon&#10;&#10;Automatisch gegenereerde beschrijving">
            <a:extLst>
              <a:ext uri="{FF2B5EF4-FFF2-40B4-BE49-F238E27FC236}">
                <a16:creationId xmlns:a16="http://schemas.microsoft.com/office/drawing/2014/main" id="{2738FB14-B301-8EA9-1A34-5D2CF99053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7"/>
          <a:stretch/>
        </p:blipFill>
        <p:spPr>
          <a:xfrm>
            <a:off x="4835504" y="3897034"/>
            <a:ext cx="1859225" cy="1845654"/>
          </a:xfrm>
          <a:prstGeom prst="flowChartConnector">
            <a:avLst/>
          </a:prstGeom>
        </p:spPr>
      </p:pic>
      <p:sp>
        <p:nvSpPr>
          <p:cNvPr id="55" name="Ovaal 54">
            <a:extLst>
              <a:ext uri="{FF2B5EF4-FFF2-40B4-BE49-F238E27FC236}">
                <a16:creationId xmlns:a16="http://schemas.microsoft.com/office/drawing/2014/main" id="{5DAEAFAB-FC73-AE62-60F0-A1460DD205AD}"/>
              </a:ext>
            </a:extLst>
          </p:cNvPr>
          <p:cNvSpPr/>
          <p:nvPr/>
        </p:nvSpPr>
        <p:spPr>
          <a:xfrm>
            <a:off x="4826589" y="3874376"/>
            <a:ext cx="1901942" cy="190194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141E1FC2-5A48-6B91-456C-71ABA71728B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47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kstvak 45">
            <a:extLst>
              <a:ext uri="{FF2B5EF4-FFF2-40B4-BE49-F238E27FC236}">
                <a16:creationId xmlns:a16="http://schemas.microsoft.com/office/drawing/2014/main" id="{5CE7EF98-24C0-6C3D-1A78-A70C4ABB5520}"/>
              </a:ext>
            </a:extLst>
          </p:cNvPr>
          <p:cNvSpPr txBox="1"/>
          <p:nvPr/>
        </p:nvSpPr>
        <p:spPr>
          <a:xfrm>
            <a:off x="540083" y="232879"/>
            <a:ext cx="9709905" cy="150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8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FLÂNER, ACTIVITÉS SUR LA PLAGE ET SHOPPING SONT LES ACTIVITÉS LES PLUS POPULAIRES</a:t>
            </a:r>
          </a:p>
          <a:p>
            <a:pPr>
              <a:lnSpc>
                <a:spcPct val="80000"/>
              </a:lnSpc>
            </a:pPr>
            <a:endParaRPr lang="nl-BE" sz="38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5AD29C6-4164-7C08-F530-30A150168084}"/>
              </a:ext>
            </a:extLst>
          </p:cNvPr>
          <p:cNvGrpSpPr/>
          <p:nvPr/>
        </p:nvGrpSpPr>
        <p:grpSpPr>
          <a:xfrm>
            <a:off x="7711418" y="3970447"/>
            <a:ext cx="3983047" cy="2598647"/>
            <a:chOff x="-290731" y="238230"/>
            <a:chExt cx="3983047" cy="2598647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7F1C7A4E-25E6-2749-DE68-3F931CE9D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793" y="238230"/>
              <a:ext cx="1656000" cy="1664627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8B5CDCC2-4534-F323-6019-D74CC4AE369C}"/>
                </a:ext>
              </a:extLst>
            </p:cNvPr>
            <p:cNvGrpSpPr/>
            <p:nvPr/>
          </p:nvGrpSpPr>
          <p:grpSpPr>
            <a:xfrm>
              <a:off x="-290731" y="246958"/>
              <a:ext cx="3983047" cy="2589919"/>
              <a:chOff x="314388" y="304732"/>
              <a:chExt cx="3983047" cy="2589919"/>
            </a:xfrm>
          </p:grpSpPr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8E208012-B082-05D9-C1A5-43945149EC9C}"/>
                  </a:ext>
                </a:extLst>
              </p:cNvPr>
              <p:cNvSpPr txBox="1"/>
              <p:nvPr/>
            </p:nvSpPr>
            <p:spPr>
              <a:xfrm>
                <a:off x="314388" y="2032877"/>
                <a:ext cx="398304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23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LONGUE PROMENADE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(PLAGE, DUNES)</a:t>
                </a:r>
              </a:p>
            </p:txBody>
          </p: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CA83DDA2-FE3C-DED5-94F4-AE8AB6F941B9}"/>
                  </a:ext>
                </a:extLst>
              </p:cNvPr>
              <p:cNvSpPr/>
              <p:nvPr/>
            </p:nvSpPr>
            <p:spPr>
              <a:xfrm>
                <a:off x="1457904" y="304732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8149FD4-D7E8-32C9-59FB-F584776EE0F8}"/>
              </a:ext>
            </a:extLst>
          </p:cNvPr>
          <p:cNvGrpSpPr/>
          <p:nvPr/>
        </p:nvGrpSpPr>
        <p:grpSpPr>
          <a:xfrm>
            <a:off x="3818045" y="3919663"/>
            <a:ext cx="3983047" cy="2421478"/>
            <a:chOff x="8476395" y="-81582"/>
            <a:chExt cx="3983047" cy="2421478"/>
          </a:xfrm>
        </p:grpSpPr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0E59A10A-3602-63AE-739A-4ACF28FA0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1845" y="-81582"/>
              <a:ext cx="1656000" cy="1740002"/>
            </a:xfrm>
            <a:prstGeom prst="flowChartConnector">
              <a:avLst/>
            </a:prstGeom>
          </p:spPr>
        </p:pic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F1AF0CB0-0CB8-14E0-5A86-4B24FE155E78}"/>
                </a:ext>
              </a:extLst>
            </p:cNvPr>
            <p:cNvGrpSpPr/>
            <p:nvPr/>
          </p:nvGrpSpPr>
          <p:grpSpPr>
            <a:xfrm>
              <a:off x="8476395" y="-26673"/>
              <a:ext cx="3983047" cy="2366569"/>
              <a:chOff x="8872367" y="116950"/>
              <a:chExt cx="3983047" cy="2366569"/>
            </a:xfrm>
          </p:grpSpPr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9483C92A-9029-73DC-3357-5EDB79CD4095}"/>
                  </a:ext>
                </a:extLst>
              </p:cNvPr>
              <p:cNvSpPr txBox="1"/>
              <p:nvPr/>
            </p:nvSpPr>
            <p:spPr>
              <a:xfrm>
                <a:off x="8872367" y="1867966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CAFÉ, TERRASSE, BAR DE PLAGE</a:t>
                </a:r>
              </a:p>
            </p:txBody>
          </p:sp>
          <p:sp>
            <p:nvSpPr>
              <p:cNvPr id="53" name="Ovaal 52">
                <a:extLst>
                  <a:ext uri="{FF2B5EF4-FFF2-40B4-BE49-F238E27FC236}">
                    <a16:creationId xmlns:a16="http://schemas.microsoft.com/office/drawing/2014/main" id="{39D212F8-09C4-88BD-8F35-519829F205A5}"/>
                  </a:ext>
                </a:extLst>
              </p:cNvPr>
              <p:cNvSpPr/>
              <p:nvPr/>
            </p:nvSpPr>
            <p:spPr>
              <a:xfrm>
                <a:off x="9936519" y="116950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A45ABABB-8865-956B-2C84-B217A234A666}"/>
              </a:ext>
            </a:extLst>
          </p:cNvPr>
          <p:cNvGrpSpPr/>
          <p:nvPr/>
        </p:nvGrpSpPr>
        <p:grpSpPr>
          <a:xfrm>
            <a:off x="3699730" y="1452849"/>
            <a:ext cx="4111060" cy="2310614"/>
            <a:chOff x="8551925" y="3636026"/>
            <a:chExt cx="4111060" cy="2310614"/>
          </a:xfrm>
        </p:grpSpPr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4996F732-4588-B82A-E2A7-A4B498E39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678719" y="3669858"/>
              <a:ext cx="1656000" cy="1655999"/>
            </a:xfrm>
            <a:prstGeom prst="flowChartConnector">
              <a:avLst/>
            </a:prstGeom>
          </p:spPr>
        </p:pic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F0B17FF7-867A-7905-B70B-93B701F96B3B}"/>
                </a:ext>
              </a:extLst>
            </p:cNvPr>
            <p:cNvGrpSpPr/>
            <p:nvPr/>
          </p:nvGrpSpPr>
          <p:grpSpPr>
            <a:xfrm>
              <a:off x="8551925" y="3636026"/>
              <a:ext cx="4111060" cy="2310614"/>
              <a:chOff x="7273624" y="3775666"/>
              <a:chExt cx="4111060" cy="2310614"/>
            </a:xfrm>
          </p:grpSpPr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B9996EAA-1E8F-C2F7-2319-8EC280E45872}"/>
                  </a:ext>
                </a:extLst>
              </p:cNvPr>
              <p:cNvSpPr txBox="1"/>
              <p:nvPr/>
            </p:nvSpPr>
            <p:spPr>
              <a:xfrm>
                <a:off x="7273624" y="5470727"/>
                <a:ext cx="411106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66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ACTIVITÉS SUR LA PLAGE</a:t>
                </a:r>
              </a:p>
            </p:txBody>
          </p:sp>
          <p:sp>
            <p:nvSpPr>
              <p:cNvPr id="58" name="Ovaal 57">
                <a:extLst>
                  <a:ext uri="{FF2B5EF4-FFF2-40B4-BE49-F238E27FC236}">
                    <a16:creationId xmlns:a16="http://schemas.microsoft.com/office/drawing/2014/main" id="{299612CE-C9B9-F249-B9CB-D2853D6EB824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2AE18AC5-A304-4EDA-4FC6-19519BFAD2CC}"/>
              </a:ext>
            </a:extLst>
          </p:cNvPr>
          <p:cNvGrpSpPr/>
          <p:nvPr/>
        </p:nvGrpSpPr>
        <p:grpSpPr>
          <a:xfrm>
            <a:off x="7655260" y="1373554"/>
            <a:ext cx="3983047" cy="2403845"/>
            <a:chOff x="105629" y="3636957"/>
            <a:chExt cx="3983047" cy="2403845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F6548E09-585A-07F6-7F2C-C687EA3F0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0776" y="3636957"/>
              <a:ext cx="1656000" cy="1695530"/>
            </a:xfrm>
            <a:prstGeom prst="flowChartConnector">
              <a:avLst/>
            </a:prstGeom>
          </p:spPr>
        </p:pic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FA9CE219-200E-40B4-4891-2A426C96D292}"/>
                </a:ext>
              </a:extLst>
            </p:cNvPr>
            <p:cNvGrpSpPr/>
            <p:nvPr/>
          </p:nvGrpSpPr>
          <p:grpSpPr>
            <a:xfrm>
              <a:off x="105629" y="3639747"/>
              <a:ext cx="3983047" cy="2401055"/>
              <a:chOff x="-435401" y="3264208"/>
              <a:chExt cx="3983047" cy="2401055"/>
            </a:xfrm>
          </p:grpSpPr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BEFB9158-9D3B-B575-4422-0F9983551C9A}"/>
                  </a:ext>
                </a:extLst>
              </p:cNvPr>
              <p:cNvSpPr txBox="1"/>
              <p:nvPr/>
            </p:nvSpPr>
            <p:spPr>
              <a:xfrm>
                <a:off x="-435401" y="5049710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49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63" name="Ovaal 62">
                <a:extLst>
                  <a:ext uri="{FF2B5EF4-FFF2-40B4-BE49-F238E27FC236}">
                    <a16:creationId xmlns:a16="http://schemas.microsoft.com/office/drawing/2014/main" id="{DAD5249C-1BB7-F258-0C8C-DD8752BF6B3E}"/>
                  </a:ext>
                </a:extLst>
              </p:cNvPr>
              <p:cNvSpPr/>
              <p:nvPr/>
            </p:nvSpPr>
            <p:spPr>
              <a:xfrm>
                <a:off x="683292" y="3264208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8A403E1B-1338-AD1D-80B3-03482766D66F}"/>
              </a:ext>
            </a:extLst>
          </p:cNvPr>
          <p:cNvGrpSpPr/>
          <p:nvPr/>
        </p:nvGrpSpPr>
        <p:grpSpPr>
          <a:xfrm>
            <a:off x="-325977" y="3966681"/>
            <a:ext cx="4237231" cy="2401721"/>
            <a:chOff x="3868190" y="-1960"/>
            <a:chExt cx="4237231" cy="2401721"/>
          </a:xfrm>
        </p:grpSpPr>
        <p:pic>
          <p:nvPicPr>
            <p:cNvPr id="65" name="Afbeelding 64">
              <a:extLst>
                <a:ext uri="{FF2B5EF4-FFF2-40B4-BE49-F238E27FC236}">
                  <a16:creationId xmlns:a16="http://schemas.microsoft.com/office/drawing/2014/main" id="{82CD07F0-61C8-9ED0-ADBB-2A29145F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8585" y="1"/>
              <a:ext cx="1656000" cy="1689142"/>
            </a:xfrm>
            <a:prstGeom prst="flowChartConnector">
              <a:avLst/>
            </a:prstGeom>
          </p:spPr>
        </p:pic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D536B61E-723C-C8E9-43F0-676B5B5B8A9B}"/>
                </a:ext>
              </a:extLst>
            </p:cNvPr>
            <p:cNvGrpSpPr/>
            <p:nvPr/>
          </p:nvGrpSpPr>
          <p:grpSpPr>
            <a:xfrm>
              <a:off x="3868190" y="-1960"/>
              <a:ext cx="4237231" cy="2401721"/>
              <a:chOff x="4026923" y="-46017"/>
              <a:chExt cx="4237231" cy="2401721"/>
            </a:xfrm>
          </p:grpSpPr>
          <p:sp>
            <p:nvSpPr>
              <p:cNvPr id="67" name="Tekstvak 66">
                <a:extLst>
                  <a:ext uri="{FF2B5EF4-FFF2-40B4-BE49-F238E27FC236}">
                    <a16:creationId xmlns:a16="http://schemas.microsoft.com/office/drawing/2014/main" id="{85B7BFD6-5F1C-409D-DD58-60CED8A017D8}"/>
                  </a:ext>
                </a:extLst>
              </p:cNvPr>
              <p:cNvSpPr txBox="1"/>
              <p:nvPr/>
            </p:nvSpPr>
            <p:spPr>
              <a:xfrm>
                <a:off x="4026923" y="1740151"/>
                <a:ext cx="42372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47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RESTAURANT, BISTRO</a:t>
                </a:r>
              </a:p>
            </p:txBody>
          </p:sp>
          <p:sp>
            <p:nvSpPr>
              <p:cNvPr id="68" name="Ovaal 67">
                <a:extLst>
                  <a:ext uri="{FF2B5EF4-FFF2-40B4-BE49-F238E27FC236}">
                    <a16:creationId xmlns:a16="http://schemas.microsoft.com/office/drawing/2014/main" id="{A94EA4AF-6178-32AC-3438-2978DD35D2B8}"/>
                  </a:ext>
                </a:extLst>
              </p:cNvPr>
              <p:cNvSpPr/>
              <p:nvPr/>
            </p:nvSpPr>
            <p:spPr>
              <a:xfrm>
                <a:off x="5268218" y="-46017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56DB267A-1353-468E-B892-7D15CA712009}"/>
              </a:ext>
            </a:extLst>
          </p:cNvPr>
          <p:cNvGrpSpPr/>
          <p:nvPr/>
        </p:nvGrpSpPr>
        <p:grpSpPr>
          <a:xfrm>
            <a:off x="-198884" y="1369565"/>
            <a:ext cx="3983047" cy="2401721"/>
            <a:chOff x="-252415" y="1434038"/>
            <a:chExt cx="3983047" cy="2401721"/>
          </a:xfrm>
        </p:grpSpPr>
        <p:pic>
          <p:nvPicPr>
            <p:cNvPr id="9" name="Afbeelding 8" descr="Afbeelding met lucht, grond, buiten, kust&#10;&#10;Automatisch gegenereerde beschrijving">
              <a:extLst>
                <a:ext uri="{FF2B5EF4-FFF2-40B4-BE49-F238E27FC236}">
                  <a16:creationId xmlns:a16="http://schemas.microsoft.com/office/drawing/2014/main" id="{69F5B29B-5478-1407-36A0-96EDC4157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3" t="15073" r="23065" b="13717"/>
            <a:stretch/>
          </p:blipFill>
          <p:spPr>
            <a:xfrm>
              <a:off x="896669" y="1454393"/>
              <a:ext cx="1656000" cy="1680462"/>
            </a:xfrm>
            <a:prstGeom prst="ellipse">
              <a:avLst/>
            </a:prstGeom>
          </p:spPr>
        </p:pic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6A20693A-6602-31D7-3BDF-B4191F2F7608}"/>
                </a:ext>
              </a:extLst>
            </p:cNvPr>
            <p:cNvGrpSpPr/>
            <p:nvPr/>
          </p:nvGrpSpPr>
          <p:grpSpPr>
            <a:xfrm>
              <a:off x="-252415" y="1434038"/>
              <a:ext cx="3983047" cy="2401721"/>
              <a:chOff x="86810" y="367570"/>
              <a:chExt cx="3983047" cy="2401721"/>
            </a:xfrm>
          </p:grpSpPr>
          <p:sp>
            <p:nvSpPr>
              <p:cNvPr id="72" name="Tekstvak 71">
                <a:extLst>
                  <a:ext uri="{FF2B5EF4-FFF2-40B4-BE49-F238E27FC236}">
                    <a16:creationId xmlns:a16="http://schemas.microsoft.com/office/drawing/2014/main" id="{6AA36A76-17E2-2821-6409-E274A1C77A57}"/>
                  </a:ext>
                </a:extLst>
              </p:cNvPr>
              <p:cNvSpPr txBox="1"/>
              <p:nvPr/>
            </p:nvSpPr>
            <p:spPr>
              <a:xfrm>
                <a:off x="86810" y="2153738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82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FLÂNER SUR LA DIGUE</a:t>
                </a: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D1A2B3EC-2478-D569-D43E-908ED10B8C2D}"/>
                  </a:ext>
                </a:extLst>
              </p:cNvPr>
              <p:cNvSpPr/>
              <p:nvPr/>
            </p:nvSpPr>
            <p:spPr>
              <a:xfrm>
                <a:off x="1204124" y="367570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80B9FE35-0E3A-8CD8-93AE-93F1CB47D7A1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01477D14-E03A-102F-D938-F016357694CF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CE75854-89D1-746D-EC22-E0180CED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6427A132-ED4A-EA11-4F39-16A977A7E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710954" y="343500"/>
            <a:ext cx="10317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RÉSIDENTS EN HÉBERGEMENTS</a:t>
            </a:r>
          </a:p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COMMERCIAUX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39AD4C8-00A6-DA2A-567F-0E007EC4078D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9" name="Afbeelding 18" descr="Afbeelding met tekst, teken&#10;&#10;Automatisch gegenereerde beschrijving">
            <a:extLst>
              <a:ext uri="{FF2B5EF4-FFF2-40B4-BE49-F238E27FC236}">
                <a16:creationId xmlns:a16="http://schemas.microsoft.com/office/drawing/2014/main" id="{75D05047-BE30-E8EB-A86C-4E509946A0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B79771D-755C-02AE-83A0-2DEFCE6E9D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1" y="5756942"/>
            <a:ext cx="3152037" cy="11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1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3" y="232879"/>
            <a:ext cx="11146819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600 000 BELGES FRANCOPHONES EN VACANCES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B19DB062-28AC-A849-488E-FD534A31D0DE}"/>
              </a:ext>
            </a:extLst>
          </p:cNvPr>
          <p:cNvSpPr txBox="1"/>
          <p:nvPr/>
        </p:nvSpPr>
        <p:spPr>
          <a:xfrm>
            <a:off x="540083" y="1123675"/>
            <a:ext cx="11028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BELGIQUE FRANCOPHONE = 25% DU TOTAL DES VACANCIERS SÉJOURNANT DANS UN HÉBERGEMENT COMMERCIAL À LA CÔTE BELGE</a:t>
            </a:r>
          </a:p>
        </p:txBody>
      </p:sp>
      <p:pic>
        <p:nvPicPr>
          <p:cNvPr id="18" name="Afbeelding 17" descr="Afbeelding met kaart&#10;&#10;Automatisch gegenereerde beschrijving">
            <a:extLst>
              <a:ext uri="{FF2B5EF4-FFF2-40B4-BE49-F238E27FC236}">
                <a16:creationId xmlns:a16="http://schemas.microsoft.com/office/drawing/2014/main" id="{E4915E3C-847F-CFD1-69F1-993CC69DB1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2094942"/>
            <a:ext cx="6063067" cy="476305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3DD99301-428A-5A59-F29A-33D59E39BA0D}"/>
              </a:ext>
            </a:extLst>
          </p:cNvPr>
          <p:cNvSpPr txBox="1"/>
          <p:nvPr/>
        </p:nvSpPr>
        <p:spPr>
          <a:xfrm>
            <a:off x="7040596" y="4208739"/>
            <a:ext cx="244549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bg1"/>
                </a:solidFill>
                <a:latin typeface="Filson Pro Black" panose="02000000000000000000" pitchFamily="50" charset="0"/>
              </a:rPr>
              <a:t>BELGIQUE FRANCOPHONE25</a:t>
            </a:r>
            <a:r>
              <a:rPr lang="nl-BE" sz="2000" dirty="0">
                <a:solidFill>
                  <a:schemeClr val="bg1"/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bg1"/>
              </a:solidFill>
              <a:latin typeface="Filson Pro Light" panose="02000000000000000000" pitchFamily="50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E49C2DF4-0EE7-C4D0-50C9-19A5AB95E5D3}"/>
              </a:ext>
            </a:extLst>
          </p:cNvPr>
          <p:cNvSpPr txBox="1"/>
          <p:nvPr/>
        </p:nvSpPr>
        <p:spPr>
          <a:xfrm>
            <a:off x="5817851" y="3071972"/>
            <a:ext cx="2445490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FLANDRE 63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FFBD2A4C-01E4-8199-1F92-4A5DB112897E}"/>
              </a:ext>
            </a:extLst>
          </p:cNvPr>
          <p:cNvSpPr txBox="1"/>
          <p:nvPr/>
        </p:nvSpPr>
        <p:spPr>
          <a:xfrm>
            <a:off x="1952339" y="2422580"/>
            <a:ext cx="24454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ROYAUME-UNI 0</a:t>
            </a:r>
            <a:r>
              <a:rPr lang="nl-B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7048EB7-B550-7A86-C376-B0516FD9BB16}"/>
              </a:ext>
            </a:extLst>
          </p:cNvPr>
          <p:cNvSpPr txBox="1"/>
          <p:nvPr/>
        </p:nvSpPr>
        <p:spPr>
          <a:xfrm>
            <a:off x="3484512" y="4999083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FRANCE 3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0402C33-942E-FAB5-5CC6-63DFEF89841D}"/>
              </a:ext>
            </a:extLst>
          </p:cNvPr>
          <p:cNvSpPr txBox="1"/>
          <p:nvPr/>
        </p:nvSpPr>
        <p:spPr>
          <a:xfrm>
            <a:off x="669289" y="5857030"/>
            <a:ext cx="24454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 NON VOISINS 2</a:t>
            </a:r>
            <a:r>
              <a:rPr lang="nl-B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3BA3F93-6992-6E30-FE11-7F8202D34F16}"/>
              </a:ext>
            </a:extLst>
          </p:cNvPr>
          <p:cNvSpPr txBox="1"/>
          <p:nvPr/>
        </p:nvSpPr>
        <p:spPr>
          <a:xfrm>
            <a:off x="9683363" y="3465651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ALLEMAGNE 3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D00B8621-8823-8A94-3E71-C87D0D6A64B1}"/>
              </a:ext>
            </a:extLst>
          </p:cNvPr>
          <p:cNvSpPr txBox="1"/>
          <p:nvPr/>
        </p:nvSpPr>
        <p:spPr>
          <a:xfrm>
            <a:off x="9486086" y="5729017"/>
            <a:ext cx="24454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LUXEMBOURG 1</a:t>
            </a:r>
            <a:r>
              <a:rPr lang="nl-B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C610D89-D75E-4C8A-5B55-5E84EE3AC6C6}"/>
              </a:ext>
            </a:extLst>
          </p:cNvPr>
          <p:cNvSpPr txBox="1"/>
          <p:nvPr/>
        </p:nvSpPr>
        <p:spPr>
          <a:xfrm>
            <a:off x="8390617" y="1895499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PAYS-BAS 3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648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VACANCIERS LIÉGEOIS À LA CÔTE BELGE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ACC46B-DD33-605E-416C-B6C4030E2491}"/>
              </a:ext>
            </a:extLst>
          </p:cNvPr>
          <p:cNvSpPr txBox="1"/>
          <p:nvPr/>
        </p:nvSpPr>
        <p:spPr>
          <a:xfrm>
            <a:off x="541528" y="1829710"/>
            <a:ext cx="5379438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ENVIRON 170 000 VACANCIERS LIÉGEOIS EN 2021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29% DES BELGES FRANCOPHONES SÉJOURNANT DANS UN HÉBERGEMENT COMMERCIAL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B9BE7A6A-3F83-1090-5871-1EDAD8824713}"/>
              </a:ext>
            </a:extLst>
          </p:cNvPr>
          <p:cNvGrpSpPr/>
          <p:nvPr/>
        </p:nvGrpSpPr>
        <p:grpSpPr>
          <a:xfrm>
            <a:off x="5737203" y="2420742"/>
            <a:ext cx="6275407" cy="3845315"/>
            <a:chOff x="5375065" y="1506342"/>
            <a:chExt cx="6275407" cy="3845315"/>
          </a:xfrm>
        </p:grpSpPr>
        <p:pic>
          <p:nvPicPr>
            <p:cNvPr id="2" name="Afbeelding 1" descr="Afbeelding met kaart&#10;&#10;Automatisch gegenereerde beschrijving">
              <a:extLst>
                <a:ext uri="{FF2B5EF4-FFF2-40B4-BE49-F238E27FC236}">
                  <a16:creationId xmlns:a16="http://schemas.microsoft.com/office/drawing/2014/main" id="{CC4CA333-866D-788E-E38A-6CBC409AD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065" y="1506342"/>
              <a:ext cx="6120000" cy="3845315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2200052C-92DC-79BC-4F72-636B2336E3E9}"/>
                </a:ext>
              </a:extLst>
            </p:cNvPr>
            <p:cNvSpPr txBox="1"/>
            <p:nvPr/>
          </p:nvSpPr>
          <p:spPr>
            <a:xfrm>
              <a:off x="9204982" y="2243979"/>
              <a:ext cx="2445490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36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29</a:t>
              </a:r>
              <a:r>
                <a:rPr lang="nl-BE" sz="2800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36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E0BD7AC-0675-B3F2-5862-D6020EEB413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9E294EA1-03C3-EB73-FC3B-00E7C7FC6A0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E8111A7-F3D2-CE92-EBB3-BF804E0E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6F76B4E-0AE2-1118-00E3-BB64BFD6F951}"/>
              </a:ext>
            </a:extLst>
          </p:cNvPr>
          <p:cNvSpPr txBox="1"/>
          <p:nvPr/>
        </p:nvSpPr>
        <p:spPr>
          <a:xfrm>
            <a:off x="3822117" y="4996085"/>
            <a:ext cx="4126561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highlight>
                  <a:srgbClr val="EAEBE3"/>
                </a:highlight>
                <a:latin typeface="Filson Pro Black" panose="02000000000000000000" pitchFamily="50" charset="0"/>
              </a:rPr>
              <a:t>: LA PANNE, </a:t>
            </a:r>
            <a:r>
              <a:rPr lang="fr-FR" sz="1800" dirty="0">
                <a:highlight>
                  <a:srgbClr val="EAEBE3"/>
                </a:highlight>
                <a:latin typeface="Filson Pro Black" panose="02000000000000000000" pitchFamily="50" charset="0"/>
              </a:rPr>
              <a:t>OSTENDE ET COXYDE</a:t>
            </a:r>
            <a:endParaRPr lang="nl-BE" sz="1800" dirty="0">
              <a:highlight>
                <a:srgbClr val="EAEBE3"/>
              </a:highlight>
              <a:latin typeface="Filson Pro Black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20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4" y="232879"/>
            <a:ext cx="88040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PROFIL DU VACANCIER DE LIÈGE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CE71EF5-2F92-51D6-4271-A9FDF6C5A068}"/>
              </a:ext>
            </a:extLst>
          </p:cNvPr>
          <p:cNvGrpSpPr/>
          <p:nvPr/>
        </p:nvGrpSpPr>
        <p:grpSpPr>
          <a:xfrm>
            <a:off x="4267233" y="1008563"/>
            <a:ext cx="3248527" cy="2889199"/>
            <a:chOff x="3742755" y="1055176"/>
            <a:chExt cx="3248527" cy="2889199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18982E0-A7B3-4699-D2B2-DBFECDD6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2083" y="1055176"/>
              <a:ext cx="2889199" cy="2889199"/>
            </a:xfrm>
            <a:prstGeom prst="rect">
              <a:avLst/>
            </a:prstGeom>
          </p:spPr>
        </p:pic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3951426-756B-955A-D18B-4217F040A138}"/>
                </a:ext>
              </a:extLst>
            </p:cNvPr>
            <p:cNvSpPr/>
            <p:nvPr/>
          </p:nvSpPr>
          <p:spPr>
            <a:xfrm>
              <a:off x="3907100" y="2893829"/>
              <a:ext cx="1012596" cy="1012596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904F3E06-6A1C-C9D5-D68F-C5D45AA14942}"/>
                </a:ext>
              </a:extLst>
            </p:cNvPr>
            <p:cNvSpPr txBox="1"/>
            <p:nvPr/>
          </p:nvSpPr>
          <p:spPr>
            <a:xfrm>
              <a:off x="3907100" y="3095547"/>
              <a:ext cx="12970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ENFANTS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5994CE6-752E-0BF1-5A25-D2C56C805334}"/>
                </a:ext>
              </a:extLst>
            </p:cNvPr>
            <p:cNvSpPr txBox="1"/>
            <p:nvPr/>
          </p:nvSpPr>
          <p:spPr>
            <a:xfrm>
              <a:off x="3742755" y="3382691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33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0959D28-2CE6-2C74-6D60-5CFD65AFD6F1}"/>
              </a:ext>
            </a:extLst>
          </p:cNvPr>
          <p:cNvGrpSpPr/>
          <p:nvPr/>
        </p:nvGrpSpPr>
        <p:grpSpPr>
          <a:xfrm>
            <a:off x="8139811" y="1250164"/>
            <a:ext cx="3205257" cy="2836548"/>
            <a:chOff x="6338747" y="1254061"/>
            <a:chExt cx="3205257" cy="2836548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F725429A-BF15-154E-B65A-4EE8B19AE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8747" y="1254061"/>
              <a:ext cx="2836548" cy="2836548"/>
            </a:xfrm>
            <a:prstGeom prst="rect">
              <a:avLst/>
            </a:prstGeom>
          </p:spPr>
        </p:pic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9094D529-AC2A-81C0-1A50-12E127A54E6F}"/>
                </a:ext>
              </a:extLst>
            </p:cNvPr>
            <p:cNvSpPr/>
            <p:nvPr/>
          </p:nvSpPr>
          <p:spPr>
            <a:xfrm>
              <a:off x="8309183" y="1269228"/>
              <a:ext cx="958665" cy="958665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0E60845-9539-F22B-3B34-1C0E3D7AF9D9}"/>
                </a:ext>
              </a:extLst>
            </p:cNvPr>
            <p:cNvSpPr txBox="1"/>
            <p:nvPr/>
          </p:nvSpPr>
          <p:spPr>
            <a:xfrm>
              <a:off x="8187910" y="1442452"/>
              <a:ext cx="11250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≥50 ANS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53696C8C-3788-3A1D-7EC8-16BEC596E745}"/>
                </a:ext>
              </a:extLst>
            </p:cNvPr>
            <p:cNvSpPr txBox="1"/>
            <p:nvPr/>
          </p:nvSpPr>
          <p:spPr>
            <a:xfrm>
              <a:off x="8075819" y="166863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32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ECF8AF10-1663-A1C4-510B-40949B6483E0}"/>
              </a:ext>
            </a:extLst>
          </p:cNvPr>
          <p:cNvGrpSpPr/>
          <p:nvPr/>
        </p:nvGrpSpPr>
        <p:grpSpPr>
          <a:xfrm>
            <a:off x="186276" y="936064"/>
            <a:ext cx="3498374" cy="3301837"/>
            <a:chOff x="176512" y="963805"/>
            <a:chExt cx="4579621" cy="4273408"/>
          </a:xfrm>
        </p:grpSpPr>
        <p:pic>
          <p:nvPicPr>
            <p:cNvPr id="32" name="Afbeelding 31" descr="Afbeelding met persoon, person, elektronica, camera&#10;&#10;Automatisch gegenereerde beschrijving">
              <a:extLst>
                <a:ext uri="{FF2B5EF4-FFF2-40B4-BE49-F238E27FC236}">
                  <a16:creationId xmlns:a16="http://schemas.microsoft.com/office/drawing/2014/main" id="{A2AD4BAB-7540-CDBE-D2E1-335D7C92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12" y="1005294"/>
              <a:ext cx="4231919" cy="4231919"/>
            </a:xfrm>
            <a:prstGeom prst="rect">
              <a:avLst/>
            </a:prstGeom>
          </p:spPr>
        </p:pic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956AEF6D-3CCB-B4C7-DEFF-11896AA2CAA7}"/>
                </a:ext>
              </a:extLst>
            </p:cNvPr>
            <p:cNvSpPr/>
            <p:nvPr/>
          </p:nvSpPr>
          <p:spPr>
            <a:xfrm>
              <a:off x="3039078" y="963805"/>
              <a:ext cx="1645920" cy="1645920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51A51C5B-1005-2E24-8F52-7AE79686BC29}"/>
                </a:ext>
              </a:extLst>
            </p:cNvPr>
            <p:cNvSpPr txBox="1"/>
            <p:nvPr/>
          </p:nvSpPr>
          <p:spPr>
            <a:xfrm>
              <a:off x="3214913" y="1553459"/>
              <a:ext cx="1252351" cy="677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37</a:t>
              </a: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3E3CF894-A38D-CA62-0D63-976E7CF5003B}"/>
                </a:ext>
              </a:extLst>
            </p:cNvPr>
            <p:cNvSpPr txBox="1"/>
            <p:nvPr/>
          </p:nvSpPr>
          <p:spPr>
            <a:xfrm>
              <a:off x="3194153" y="2091872"/>
              <a:ext cx="1297051" cy="5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ANS</a:t>
              </a: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E289C8DF-5A6B-FF40-CEC9-943B40006F86}"/>
                </a:ext>
              </a:extLst>
            </p:cNvPr>
            <p:cNvSpPr txBox="1"/>
            <p:nvPr/>
          </p:nvSpPr>
          <p:spPr>
            <a:xfrm>
              <a:off x="3139312" y="1203393"/>
              <a:ext cx="1616821" cy="5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EN MOY</a:t>
              </a:r>
            </a:p>
          </p:txBody>
        </p:sp>
      </p:grpSp>
      <p:pic>
        <p:nvPicPr>
          <p:cNvPr id="10" name="Afbeelding 9" descr="Afbeelding met kaart&#10;&#10;Automatisch gegenereerde beschrijving">
            <a:extLst>
              <a:ext uri="{FF2B5EF4-FFF2-40B4-BE49-F238E27FC236}">
                <a16:creationId xmlns:a16="http://schemas.microsoft.com/office/drawing/2014/main" id="{61A1DF7D-894F-D8BC-A71E-04C5E3E630D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D3FEAA2B-9E3E-FF83-C1BB-4F35C4A30074}"/>
              </a:ext>
            </a:extLst>
          </p:cNvPr>
          <p:cNvGrpSpPr/>
          <p:nvPr/>
        </p:nvGrpSpPr>
        <p:grpSpPr>
          <a:xfrm>
            <a:off x="1773219" y="3767491"/>
            <a:ext cx="4613220" cy="3053242"/>
            <a:chOff x="1773219" y="3767491"/>
            <a:chExt cx="4613220" cy="3053242"/>
          </a:xfrm>
        </p:grpSpPr>
        <p:pic>
          <p:nvPicPr>
            <p:cNvPr id="37" name="Afbeelding 36" descr="Afbeelding met persoon, sport, poseren&#10;&#10;Automatisch gegenereerde beschrijving">
              <a:extLst>
                <a:ext uri="{FF2B5EF4-FFF2-40B4-BE49-F238E27FC236}">
                  <a16:creationId xmlns:a16="http://schemas.microsoft.com/office/drawing/2014/main" id="{8C454225-FDF6-480F-BDB4-D2B666565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491453" y="3767491"/>
              <a:ext cx="3894986" cy="3053242"/>
            </a:xfrm>
            <a:prstGeom prst="rect">
              <a:avLst/>
            </a:prstGeom>
          </p:spPr>
        </p:pic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AF9368D2-C0B1-4E3B-B9C2-CF1CD9586A9E}"/>
                </a:ext>
              </a:extLst>
            </p:cNvPr>
            <p:cNvGrpSpPr/>
            <p:nvPr/>
          </p:nvGrpSpPr>
          <p:grpSpPr>
            <a:xfrm>
              <a:off x="1773219" y="5380016"/>
              <a:ext cx="1468185" cy="1083839"/>
              <a:chOff x="10294038" y="2291723"/>
              <a:chExt cx="1468185" cy="1083839"/>
            </a:xfrm>
          </p:grpSpPr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6B378C1B-BAD5-0460-857E-5527D02ECDCD}"/>
                  </a:ext>
                </a:extLst>
              </p:cNvPr>
              <p:cNvSpPr/>
              <p:nvPr/>
            </p:nvSpPr>
            <p:spPr>
              <a:xfrm>
                <a:off x="10447333" y="2291723"/>
                <a:ext cx="1083839" cy="1083839"/>
              </a:xfrm>
              <a:prstGeom prst="ellipse">
                <a:avLst/>
              </a:prstGeom>
              <a:solidFill>
                <a:srgbClr val="EAEB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F8925D04-8621-622F-B316-61813300FC75}"/>
                  </a:ext>
                </a:extLst>
              </p:cNvPr>
              <p:cNvSpPr txBox="1"/>
              <p:nvPr/>
            </p:nvSpPr>
            <p:spPr>
              <a:xfrm>
                <a:off x="10340726" y="2359006"/>
                <a:ext cx="12970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2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FAMILLE ÉLARGIE / AMIS</a:t>
                </a: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C607C70-F173-CFD8-7479-4B64CDA02A81}"/>
                  </a:ext>
                </a:extLst>
              </p:cNvPr>
              <p:cNvSpPr txBox="1"/>
              <p:nvPr/>
            </p:nvSpPr>
            <p:spPr>
              <a:xfrm>
                <a:off x="10294038" y="2807593"/>
                <a:ext cx="14681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44</a:t>
                </a:r>
                <a:r>
                  <a:rPr lang="nl-BE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4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9B2A97CB-E506-C630-9ADC-FD937685F5D6}"/>
              </a:ext>
            </a:extLst>
          </p:cNvPr>
          <p:cNvGrpSpPr/>
          <p:nvPr/>
        </p:nvGrpSpPr>
        <p:grpSpPr>
          <a:xfrm>
            <a:off x="6322179" y="4360102"/>
            <a:ext cx="2224009" cy="2215247"/>
            <a:chOff x="669289" y="1155178"/>
            <a:chExt cx="1901942" cy="1905172"/>
          </a:xfrm>
        </p:grpSpPr>
        <p:pic>
          <p:nvPicPr>
            <p:cNvPr id="4" name="Afbeelding 3" descr="Afbeelding met persoon, grond, buiten&#10;&#10;Automatisch gegenereerde beschrijving">
              <a:extLst>
                <a:ext uri="{FF2B5EF4-FFF2-40B4-BE49-F238E27FC236}">
                  <a16:creationId xmlns:a16="http://schemas.microsoft.com/office/drawing/2014/main" id="{328F23D5-58B3-0E48-556A-1D571218B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01"/>
            <a:stretch/>
          </p:blipFill>
          <p:spPr>
            <a:xfrm>
              <a:off x="669289" y="1185978"/>
              <a:ext cx="1901942" cy="1874372"/>
            </a:xfrm>
            <a:prstGeom prst="flowChartConnector">
              <a:avLst/>
            </a:prstGeom>
          </p:spPr>
        </p:pic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FB9A70D8-985F-D188-A73B-2FB12E4BB637}"/>
                </a:ext>
              </a:extLst>
            </p:cNvPr>
            <p:cNvSpPr/>
            <p:nvPr/>
          </p:nvSpPr>
          <p:spPr>
            <a:xfrm>
              <a:off x="669289" y="1155178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FEA9D6ED-4EA3-0D31-9185-1691B775C772}"/>
              </a:ext>
            </a:extLst>
          </p:cNvPr>
          <p:cNvSpPr/>
          <p:nvPr/>
        </p:nvSpPr>
        <p:spPr>
          <a:xfrm>
            <a:off x="8093958" y="5523567"/>
            <a:ext cx="1083839" cy="1083839"/>
          </a:xfrm>
          <a:prstGeom prst="ellipse">
            <a:avLst/>
          </a:prstGeom>
          <a:solidFill>
            <a:srgbClr val="EA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61B656B-685B-7926-43E7-C9B0E2C157F7}"/>
              </a:ext>
            </a:extLst>
          </p:cNvPr>
          <p:cNvSpPr txBox="1"/>
          <p:nvPr/>
        </p:nvSpPr>
        <p:spPr>
          <a:xfrm>
            <a:off x="7987352" y="5653062"/>
            <a:ext cx="1297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500" dirty="0">
                <a:solidFill>
                  <a:srgbClr val="182744"/>
                </a:solidFill>
                <a:latin typeface="Filson Pro Light" panose="02000000000000000000" pitchFamily="50" charset="0"/>
              </a:rPr>
              <a:t>AVEC ENFANTS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29233D2-4EA8-D9B2-921E-C0128EB30EAC}"/>
              </a:ext>
            </a:extLst>
          </p:cNvPr>
          <p:cNvSpPr txBox="1"/>
          <p:nvPr/>
        </p:nvSpPr>
        <p:spPr>
          <a:xfrm>
            <a:off x="7940664" y="6101649"/>
            <a:ext cx="146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58</a:t>
            </a:r>
            <a:r>
              <a:rPr lang="nl-BE" dirty="0">
                <a:solidFill>
                  <a:srgbClr val="C10C1A"/>
                </a:solidFill>
                <a:latin typeface="Filson Pro Light" panose="02000000000000000000" pitchFamily="50" charset="0"/>
              </a:rPr>
              <a:t>%</a:t>
            </a:r>
            <a:endParaRPr lang="nl-BE" sz="2400" dirty="0">
              <a:solidFill>
                <a:srgbClr val="C10C1A"/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46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4" y="232879"/>
            <a:ext cx="964133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PROFIL DU VACANCIER DE LIÈGE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FBA6C76-FCCE-1A9D-4B98-3CD87B28BCC6}"/>
              </a:ext>
            </a:extLst>
          </p:cNvPr>
          <p:cNvGrpSpPr/>
          <p:nvPr/>
        </p:nvGrpSpPr>
        <p:grpSpPr>
          <a:xfrm>
            <a:off x="591900" y="3757491"/>
            <a:ext cx="8678848" cy="2176141"/>
            <a:chOff x="5995913" y="710949"/>
            <a:chExt cx="7859388" cy="2176141"/>
          </a:xfrm>
        </p:grpSpPr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1EDF9E94-CDA0-ED0E-496E-859FBD0FD274}"/>
                </a:ext>
              </a:extLst>
            </p:cNvPr>
            <p:cNvGrpSpPr/>
            <p:nvPr/>
          </p:nvGrpSpPr>
          <p:grpSpPr>
            <a:xfrm>
              <a:off x="8636675" y="1383219"/>
              <a:ext cx="5218626" cy="1182166"/>
              <a:chOff x="2276421" y="2106522"/>
              <a:chExt cx="4737868" cy="1182166"/>
            </a:xfrm>
          </p:grpSpPr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E4591131-F052-BE72-CD24-80D34736DC32}"/>
                  </a:ext>
                </a:extLst>
              </p:cNvPr>
              <p:cNvSpPr txBox="1"/>
              <p:nvPr/>
            </p:nvSpPr>
            <p:spPr>
              <a:xfrm>
                <a:off x="2276422" y="2106522"/>
                <a:ext cx="1512000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24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D4CC2924-5168-A9AC-E5C5-331B6D9AA9F6}"/>
                  </a:ext>
                </a:extLst>
              </p:cNvPr>
              <p:cNvSpPr txBox="1"/>
              <p:nvPr/>
            </p:nvSpPr>
            <p:spPr>
              <a:xfrm>
                <a:off x="2276421" y="2674224"/>
                <a:ext cx="4737868" cy="61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24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N’A PAS SÉJOURNÉ À LA CÔTE BELGE</a:t>
                </a:r>
              </a:p>
              <a:p>
                <a:pPr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AU COURS DES 3 </a:t>
                </a:r>
                <a:r>
                  <a:rPr lang="nl-BE" sz="18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DERNIÈRES ANNÉES</a:t>
                </a:r>
                <a:endParaRPr lang="nl-BE" dirty="0">
                  <a:solidFill>
                    <a:srgbClr val="182744"/>
                  </a:solidFill>
                  <a:latin typeface="Filson Pro Light" panose="02000000000000000000" pitchFamily="50" charset="0"/>
                </a:endParaRPr>
              </a:p>
            </p:txBody>
          </p:sp>
        </p:grpSp>
        <p:pic>
          <p:nvPicPr>
            <p:cNvPr id="78" name="Afbeelding 77" descr="Afbeelding met persoon, bril&#10;&#10;Automatisch gegenereerde beschrijving">
              <a:extLst>
                <a:ext uri="{FF2B5EF4-FFF2-40B4-BE49-F238E27FC236}">
                  <a16:creationId xmlns:a16="http://schemas.microsoft.com/office/drawing/2014/main" id="{DDA82F61-2FDC-550B-06CA-0BE5106E9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5913" y="710949"/>
              <a:ext cx="2698415" cy="2176141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A921BC71-0DE6-E2B0-B261-CC6A4BD68D7B}"/>
              </a:ext>
            </a:extLst>
          </p:cNvPr>
          <p:cNvGrpSpPr/>
          <p:nvPr/>
        </p:nvGrpSpPr>
        <p:grpSpPr>
          <a:xfrm>
            <a:off x="540084" y="1102016"/>
            <a:ext cx="7943014" cy="2020013"/>
            <a:chOff x="145400" y="775056"/>
            <a:chExt cx="7219018" cy="2020013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806013A7-DD5D-0F97-E389-4E796EEC63B6}"/>
                </a:ext>
              </a:extLst>
            </p:cNvPr>
            <p:cNvGrpSpPr/>
            <p:nvPr/>
          </p:nvGrpSpPr>
          <p:grpSpPr>
            <a:xfrm>
              <a:off x="2857838" y="1271689"/>
              <a:ext cx="4506580" cy="1207364"/>
              <a:chOff x="2728607" y="2006317"/>
              <a:chExt cx="3876847" cy="1207364"/>
            </a:xfrm>
          </p:grpSpPr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1E8798A-D5C7-3CD0-44C1-1924F2912B16}"/>
                  </a:ext>
                </a:extLst>
              </p:cNvPr>
              <p:cNvSpPr txBox="1"/>
              <p:nvPr/>
            </p:nvSpPr>
            <p:spPr>
              <a:xfrm>
                <a:off x="2765441" y="2006317"/>
                <a:ext cx="1512000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76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4BE5BF4-FECB-60FF-72F6-DA3F2F3524AE}"/>
                  </a:ext>
                </a:extLst>
              </p:cNvPr>
              <p:cNvSpPr txBox="1"/>
              <p:nvPr/>
            </p:nvSpPr>
            <p:spPr>
              <a:xfrm>
                <a:off x="2728607" y="2574019"/>
                <a:ext cx="3876847" cy="639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24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 SÉJOURNÉ À LA CÔTE BELGE</a:t>
                </a:r>
              </a:p>
              <a:p>
                <a:pPr>
                  <a:lnSpc>
                    <a:spcPct val="80000"/>
                  </a:lnSpc>
                </a:pPr>
                <a:r>
                  <a:rPr lang="nl-BE" sz="20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CES 3 DERNIÈRES ANNÉES</a:t>
                </a:r>
              </a:p>
            </p:txBody>
          </p:sp>
        </p:grp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EF91803B-230E-D7C7-FE26-818526F55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00" y="775056"/>
              <a:ext cx="2218831" cy="2020013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FFEB84C9-09B5-F3C0-F2FE-1BA0D6383611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974E245-796F-C3DD-5AE6-8DBDAE9B8CC4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7F557B-E9C7-3984-0E22-9AC4DA4E8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pic>
        <p:nvPicPr>
          <p:cNvPr id="12" name="Afbeelding 11" descr="Afbeelding met kaart&#10;&#10;Automatisch gegenereerde beschrijving">
            <a:extLst>
              <a:ext uri="{FF2B5EF4-FFF2-40B4-BE49-F238E27FC236}">
                <a16:creationId xmlns:a16="http://schemas.microsoft.com/office/drawing/2014/main" id="{81B0C38D-60E1-F4F8-5F8E-EDC13A7CC1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90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B452BEAD-3335-F31E-F53A-B62E716268D9}"/>
              </a:ext>
            </a:extLst>
          </p:cNvPr>
          <p:cNvSpPr/>
          <p:nvPr/>
        </p:nvSpPr>
        <p:spPr>
          <a:xfrm>
            <a:off x="8755913" y="0"/>
            <a:ext cx="34360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3CB30209-C02C-F279-79CA-DFC80505EF03}"/>
              </a:ext>
            </a:extLst>
          </p:cNvPr>
          <p:cNvSpPr/>
          <p:nvPr/>
        </p:nvSpPr>
        <p:spPr>
          <a:xfrm>
            <a:off x="7237921" y="407092"/>
            <a:ext cx="2549931" cy="389055"/>
          </a:xfrm>
          <a:prstGeom prst="rect">
            <a:avLst/>
          </a:prstGeom>
          <a:solidFill>
            <a:srgbClr val="EA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1131F105-C3FA-91FA-EF9A-0F9D9ADCB62C}"/>
              </a:ext>
            </a:extLst>
          </p:cNvPr>
          <p:cNvSpPr txBox="1"/>
          <p:nvPr/>
        </p:nvSpPr>
        <p:spPr>
          <a:xfrm>
            <a:off x="7264507" y="417142"/>
            <a:ext cx="2537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82744"/>
                </a:solidFill>
                <a:latin typeface="Filson Pro Black" panose="02000000000000000000" pitchFamily="50" charset="0"/>
                <a:ea typeface="Roboto Condensed" panose="02000000000000000000" pitchFamily="2" charset="0"/>
              </a:rPr>
              <a:t>AUTRES RAISONS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A05AF47D-2F38-C0E2-2481-97D77CD5CE4A}"/>
              </a:ext>
            </a:extLst>
          </p:cNvPr>
          <p:cNvGrpSpPr/>
          <p:nvPr/>
        </p:nvGrpSpPr>
        <p:grpSpPr>
          <a:xfrm>
            <a:off x="567293" y="2137144"/>
            <a:ext cx="2549931" cy="4087813"/>
            <a:chOff x="567293" y="2137144"/>
            <a:chExt cx="2549931" cy="4087813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A6C893E-CF2F-6F32-A776-D93362A5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734" y="2137144"/>
              <a:ext cx="2445490" cy="2583712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6EFCC447-4103-ABE2-319D-CC95E8A80A22}"/>
                </a:ext>
              </a:extLst>
            </p:cNvPr>
            <p:cNvSpPr txBox="1"/>
            <p:nvPr/>
          </p:nvSpPr>
          <p:spPr>
            <a:xfrm>
              <a:off x="709342" y="2179327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1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20915CFD-7A54-35CC-B723-F6BD1369689F}"/>
                </a:ext>
              </a:extLst>
            </p:cNvPr>
            <p:cNvSpPr txBox="1"/>
            <p:nvPr/>
          </p:nvSpPr>
          <p:spPr>
            <a:xfrm>
              <a:off x="567293" y="4763039"/>
              <a:ext cx="254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BIENFAITS DE L’AIR MARIN</a:t>
              </a: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55AF6387-E580-B1F6-6932-1DBC7169B486}"/>
                </a:ext>
              </a:extLst>
            </p:cNvPr>
            <p:cNvSpPr txBox="1"/>
            <p:nvPr/>
          </p:nvSpPr>
          <p:spPr>
            <a:xfrm>
              <a:off x="671734" y="5628960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56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0D767F54-E8A8-6301-2CE5-41C5C3FC509B}"/>
              </a:ext>
            </a:extLst>
          </p:cNvPr>
          <p:cNvGrpSpPr/>
          <p:nvPr/>
        </p:nvGrpSpPr>
        <p:grpSpPr>
          <a:xfrm>
            <a:off x="3279426" y="2137144"/>
            <a:ext cx="2549931" cy="4087813"/>
            <a:chOff x="3279426" y="2137144"/>
            <a:chExt cx="2549931" cy="4087813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674981C-891B-AD12-1814-A65832EF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3867" y="2137144"/>
              <a:ext cx="2445490" cy="2583712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10F88161-9811-F6C8-A2F8-CF5D7AE1D4E8}"/>
                </a:ext>
              </a:extLst>
            </p:cNvPr>
            <p:cNvSpPr txBox="1"/>
            <p:nvPr/>
          </p:nvSpPr>
          <p:spPr>
            <a:xfrm>
              <a:off x="3373235" y="2157514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E3737440-53B1-7E0A-61C6-3E1B4BE6D9D3}"/>
                </a:ext>
              </a:extLst>
            </p:cNvPr>
            <p:cNvSpPr txBox="1"/>
            <p:nvPr/>
          </p:nvSpPr>
          <p:spPr>
            <a:xfrm>
              <a:off x="3279426" y="4763039"/>
              <a:ext cx="254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CADRE IDÉAL POUR SE RESSOURCER</a:t>
              </a: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B459CE1A-D099-D348-37C2-124028D85739}"/>
                </a:ext>
              </a:extLst>
            </p:cNvPr>
            <p:cNvSpPr txBox="1"/>
            <p:nvPr/>
          </p:nvSpPr>
          <p:spPr>
            <a:xfrm>
              <a:off x="3383867" y="5628960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37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C3DC8FA-07E7-6EA9-43F3-BF738C345F62}"/>
              </a:ext>
            </a:extLst>
          </p:cNvPr>
          <p:cNvGrpSpPr/>
          <p:nvPr/>
        </p:nvGrpSpPr>
        <p:grpSpPr>
          <a:xfrm>
            <a:off x="5991559" y="2137144"/>
            <a:ext cx="2549931" cy="4087812"/>
            <a:chOff x="5991559" y="2137144"/>
            <a:chExt cx="2549931" cy="4087812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FE5E6AA-05D1-8BA7-45B7-61E31B64D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2137144"/>
              <a:ext cx="2445490" cy="2583712"/>
            </a:xfrm>
            <a:prstGeom prst="rect">
              <a:avLst/>
            </a:prstGeom>
            <a:noFill/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DA0CB39-07D9-F729-85EE-9D2CD9D58989}"/>
                </a:ext>
              </a:extLst>
            </p:cNvPr>
            <p:cNvSpPr txBox="1"/>
            <p:nvPr/>
          </p:nvSpPr>
          <p:spPr>
            <a:xfrm>
              <a:off x="6133651" y="2171166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3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F701B20-AEAB-710A-3370-56A056F13E7E}"/>
                </a:ext>
              </a:extLst>
            </p:cNvPr>
            <p:cNvSpPr txBox="1"/>
            <p:nvPr/>
          </p:nvSpPr>
          <p:spPr>
            <a:xfrm>
              <a:off x="5991559" y="4763039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MER ET PLAGE</a:t>
              </a:r>
            </a:p>
          </p:txBody>
        </p:sp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76C1837A-25D0-A941-A445-6050240BD3EB}"/>
                </a:ext>
              </a:extLst>
            </p:cNvPr>
            <p:cNvSpPr txBox="1"/>
            <p:nvPr/>
          </p:nvSpPr>
          <p:spPr>
            <a:xfrm>
              <a:off x="6043779" y="5628959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30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3EC875BA-8782-78E5-FFFD-76F24DC42699}"/>
              </a:ext>
            </a:extLst>
          </p:cNvPr>
          <p:cNvGrpSpPr/>
          <p:nvPr/>
        </p:nvGrpSpPr>
        <p:grpSpPr>
          <a:xfrm>
            <a:off x="9316626" y="798776"/>
            <a:ext cx="2582072" cy="1951694"/>
            <a:chOff x="9393433" y="4645175"/>
            <a:chExt cx="2582072" cy="1951694"/>
          </a:xfrm>
        </p:grpSpPr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5D702D0A-EDB7-2421-C3E8-3695B5022938}"/>
                </a:ext>
              </a:extLst>
            </p:cNvPr>
            <p:cNvGrpSpPr/>
            <p:nvPr/>
          </p:nvGrpSpPr>
          <p:grpSpPr>
            <a:xfrm>
              <a:off x="9393433" y="5865875"/>
              <a:ext cx="2582072" cy="730994"/>
              <a:chOff x="9393433" y="5865875"/>
              <a:chExt cx="2582072" cy="730994"/>
            </a:xfrm>
          </p:grpSpPr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79E09949-F9E9-B4C7-9C15-B3956E369E94}"/>
                  </a:ext>
                </a:extLst>
              </p:cNvPr>
              <p:cNvSpPr txBox="1"/>
              <p:nvPr/>
            </p:nvSpPr>
            <p:spPr>
              <a:xfrm>
                <a:off x="9425574" y="6227537"/>
                <a:ext cx="2549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Idéal pour les enfants</a:t>
                </a:r>
              </a:p>
            </p:txBody>
          </p: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D4B0833C-A1D7-5A80-926B-88972D10A540}"/>
                  </a:ext>
                </a:extLst>
              </p:cNvPr>
              <p:cNvSpPr txBox="1"/>
              <p:nvPr/>
            </p:nvSpPr>
            <p:spPr>
              <a:xfrm>
                <a:off x="9393433" y="5865875"/>
                <a:ext cx="2445490" cy="444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28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25</a:t>
                </a:r>
                <a:r>
                  <a:rPr lang="nl-BE" sz="20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8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8949F3D-406F-966E-25A4-A0B750D34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68819" y="4645175"/>
              <a:ext cx="857250" cy="1171575"/>
            </a:xfrm>
            <a:prstGeom prst="rect">
              <a:avLst/>
            </a:prstGeom>
          </p:spPr>
        </p:pic>
      </p:grpSp>
      <p:pic>
        <p:nvPicPr>
          <p:cNvPr id="26" name="Afbeelding 25" descr="Afbeelding met kaart&#10;&#10;Automatisch gegenereerde beschrijving">
            <a:extLst>
              <a:ext uri="{FF2B5EF4-FFF2-40B4-BE49-F238E27FC236}">
                <a16:creationId xmlns:a16="http://schemas.microsoft.com/office/drawing/2014/main" id="{4E19CEC9-2F37-616F-BB94-40C11725E36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6042179F-6944-AC84-BE95-790676AA3D02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7C8D2D83-74C7-C972-A575-3E200F6DD6EC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77D912C-5E9C-AB78-8B37-9B565A3A8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93FC4243-7A6F-9A65-B156-31AFA7896250}"/>
              </a:ext>
            </a:extLst>
          </p:cNvPr>
          <p:cNvSpPr txBox="1"/>
          <p:nvPr/>
        </p:nvSpPr>
        <p:spPr>
          <a:xfrm>
            <a:off x="540084" y="232879"/>
            <a:ext cx="6226476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RAISONS POUR DES VACANCES À LA MER</a:t>
            </a:r>
          </a:p>
        </p:txBody>
      </p:sp>
      <p:grpSp>
        <p:nvGrpSpPr>
          <p:cNvPr id="65" name="Groep 64">
            <a:extLst>
              <a:ext uri="{FF2B5EF4-FFF2-40B4-BE49-F238E27FC236}">
                <a16:creationId xmlns:a16="http://schemas.microsoft.com/office/drawing/2014/main" id="{AECCF79A-250A-3FA5-C41A-EE3B6A062AC2}"/>
              </a:ext>
            </a:extLst>
          </p:cNvPr>
          <p:cNvGrpSpPr/>
          <p:nvPr/>
        </p:nvGrpSpPr>
        <p:grpSpPr>
          <a:xfrm>
            <a:off x="9332697" y="6059163"/>
            <a:ext cx="2582072" cy="730994"/>
            <a:chOff x="9393433" y="5865875"/>
            <a:chExt cx="2582072" cy="730994"/>
          </a:xfrm>
        </p:grpSpPr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2ACFFAA2-3E74-BCCA-1397-8E4908829723}"/>
                </a:ext>
              </a:extLst>
            </p:cNvPr>
            <p:cNvSpPr txBox="1"/>
            <p:nvPr/>
          </p:nvSpPr>
          <p:spPr>
            <a:xfrm>
              <a:off x="9425574" y="6227537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Proximité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E14802DC-7442-5DBC-813E-AA6D55FD19DC}"/>
                </a:ext>
              </a:extLst>
            </p:cNvPr>
            <p:cNvSpPr txBox="1"/>
            <p:nvPr/>
          </p:nvSpPr>
          <p:spPr>
            <a:xfrm>
              <a:off x="9393433" y="5865875"/>
              <a:ext cx="2445490" cy="44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22</a:t>
              </a:r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8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9B6FBDE0-C5DE-6821-7F9C-220267C60640}"/>
              </a:ext>
            </a:extLst>
          </p:cNvPr>
          <p:cNvGrpSpPr/>
          <p:nvPr/>
        </p:nvGrpSpPr>
        <p:grpSpPr>
          <a:xfrm>
            <a:off x="9332697" y="4051320"/>
            <a:ext cx="2549931" cy="755861"/>
            <a:chOff x="9393693" y="3616947"/>
            <a:chExt cx="2549931" cy="755861"/>
          </a:xfrm>
        </p:grpSpPr>
        <p:sp>
          <p:nvSpPr>
            <p:cNvPr id="69" name="Tekstvak 68">
              <a:extLst>
                <a:ext uri="{FF2B5EF4-FFF2-40B4-BE49-F238E27FC236}">
                  <a16:creationId xmlns:a16="http://schemas.microsoft.com/office/drawing/2014/main" id="{9B06781C-65FA-C25B-1F13-83F135A31D08}"/>
                </a:ext>
              </a:extLst>
            </p:cNvPr>
            <p:cNvSpPr txBox="1"/>
            <p:nvPr/>
          </p:nvSpPr>
          <p:spPr>
            <a:xfrm>
              <a:off x="9393693" y="4003476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Se </a:t>
              </a:r>
              <a:r>
                <a:rPr lang="nl-BE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balader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70" name="Tekstvak 69">
              <a:extLst>
                <a:ext uri="{FF2B5EF4-FFF2-40B4-BE49-F238E27FC236}">
                  <a16:creationId xmlns:a16="http://schemas.microsoft.com/office/drawing/2014/main" id="{A966EAE9-5491-F8A5-368C-710FD9919C91}"/>
                </a:ext>
              </a:extLst>
            </p:cNvPr>
            <p:cNvSpPr txBox="1"/>
            <p:nvPr/>
          </p:nvSpPr>
          <p:spPr>
            <a:xfrm>
              <a:off x="9400988" y="3616947"/>
              <a:ext cx="2445490" cy="44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26</a:t>
              </a:r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8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6B5E7B99-512B-7798-8CF6-5175743C4B2F}"/>
              </a:ext>
            </a:extLst>
          </p:cNvPr>
          <p:cNvGrpSpPr/>
          <p:nvPr/>
        </p:nvGrpSpPr>
        <p:grpSpPr>
          <a:xfrm>
            <a:off x="9656315" y="4882876"/>
            <a:ext cx="2046586" cy="1236162"/>
            <a:chOff x="9656315" y="4882876"/>
            <a:chExt cx="2046586" cy="1236162"/>
          </a:xfrm>
        </p:grpSpPr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96FF190B-617A-7281-0EA6-FCB5E8E9DBDA}"/>
                </a:ext>
              </a:extLst>
            </p:cNvPr>
            <p:cNvGrpSpPr/>
            <p:nvPr/>
          </p:nvGrpSpPr>
          <p:grpSpPr>
            <a:xfrm>
              <a:off x="9656315" y="4918142"/>
              <a:ext cx="1200896" cy="1200896"/>
              <a:chOff x="9124160" y="5099886"/>
              <a:chExt cx="1200896" cy="1200896"/>
            </a:xfrm>
          </p:grpSpPr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B5FE57B3-7E15-E814-2257-CC4780A65950}"/>
                  </a:ext>
                </a:extLst>
              </p:cNvPr>
              <p:cNvGrpSpPr/>
              <p:nvPr/>
            </p:nvGrpSpPr>
            <p:grpSpPr>
              <a:xfrm>
                <a:off x="9124160" y="5099886"/>
                <a:ext cx="1200896" cy="1200896"/>
                <a:chOff x="9330652" y="5291911"/>
                <a:chExt cx="914400" cy="914400"/>
              </a:xfrm>
            </p:grpSpPr>
            <p:pic>
              <p:nvPicPr>
                <p:cNvPr id="81" name="Graphic 80" descr="Markering met effen opvulling">
                  <a:extLst>
                    <a:ext uri="{FF2B5EF4-FFF2-40B4-BE49-F238E27FC236}">
                      <a16:creationId xmlns:a16="http://schemas.microsoft.com/office/drawing/2014/main" id="{4BE9D5B7-4905-6F47-3BF0-9B530C03D2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0652" y="529191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82" name="Ovaal 81">
                  <a:extLst>
                    <a:ext uri="{FF2B5EF4-FFF2-40B4-BE49-F238E27FC236}">
                      <a16:creationId xmlns:a16="http://schemas.microsoft.com/office/drawing/2014/main" id="{0ACCAB5F-5E7A-019E-69C1-EAF15E13063F}"/>
                    </a:ext>
                  </a:extLst>
                </p:cNvPr>
                <p:cNvSpPr/>
                <p:nvPr/>
              </p:nvSpPr>
              <p:spPr>
                <a:xfrm>
                  <a:off x="9647406" y="5491158"/>
                  <a:ext cx="274207" cy="274207"/>
                </a:xfrm>
                <a:prstGeom prst="ellipse">
                  <a:avLst/>
                </a:prstGeom>
                <a:solidFill>
                  <a:srgbClr val="F6D7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E2D7B4A2-F62F-FA2F-A978-23F9819A0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492090" y="5414913"/>
                <a:ext cx="456255" cy="214046"/>
              </a:xfrm>
              <a:prstGeom prst="rect">
                <a:avLst/>
              </a:prstGeom>
            </p:spPr>
          </p:pic>
        </p:grp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9CE423D7-59D2-372F-D1F2-55C13DB378A6}"/>
                </a:ext>
              </a:extLst>
            </p:cNvPr>
            <p:cNvGrpSpPr/>
            <p:nvPr/>
          </p:nvGrpSpPr>
          <p:grpSpPr>
            <a:xfrm>
              <a:off x="10856457" y="4882876"/>
              <a:ext cx="846444" cy="846444"/>
              <a:chOff x="10074932" y="5038761"/>
              <a:chExt cx="846444" cy="846444"/>
            </a:xfrm>
          </p:grpSpPr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D79BFDCD-A364-57AF-23F2-775817ECECAE}"/>
                  </a:ext>
                </a:extLst>
              </p:cNvPr>
              <p:cNvGrpSpPr/>
              <p:nvPr/>
            </p:nvGrpSpPr>
            <p:grpSpPr>
              <a:xfrm>
                <a:off x="10074932" y="5038761"/>
                <a:ext cx="846444" cy="846444"/>
                <a:chOff x="9330652" y="5291911"/>
                <a:chExt cx="914400" cy="914400"/>
              </a:xfrm>
            </p:grpSpPr>
            <p:pic>
              <p:nvPicPr>
                <p:cNvPr id="77" name="Graphic 76" descr="Markering met effen opvulling">
                  <a:extLst>
                    <a:ext uri="{FF2B5EF4-FFF2-40B4-BE49-F238E27FC236}">
                      <a16:creationId xmlns:a16="http://schemas.microsoft.com/office/drawing/2014/main" id="{F3A62ED3-4B5B-1F6F-20BB-79A9F82F4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0652" y="529191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78" name="Ovaal 77">
                  <a:extLst>
                    <a:ext uri="{FF2B5EF4-FFF2-40B4-BE49-F238E27FC236}">
                      <a16:creationId xmlns:a16="http://schemas.microsoft.com/office/drawing/2014/main" id="{3EED5711-7680-1DC0-A0B5-E59902875B1B}"/>
                    </a:ext>
                  </a:extLst>
                </p:cNvPr>
                <p:cNvSpPr/>
                <p:nvPr/>
              </p:nvSpPr>
              <p:spPr>
                <a:xfrm>
                  <a:off x="9647406" y="5491158"/>
                  <a:ext cx="274207" cy="274207"/>
                </a:xfrm>
                <a:prstGeom prst="ellipse">
                  <a:avLst/>
                </a:prstGeom>
                <a:solidFill>
                  <a:srgbClr val="F6D7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76" name="Graphic 75" descr="Introductiepagina met effen opvulling">
                <a:extLst>
                  <a:ext uri="{FF2B5EF4-FFF2-40B4-BE49-F238E27FC236}">
                    <a16:creationId xmlns:a16="http://schemas.microsoft.com/office/drawing/2014/main" id="{44327C1A-CB88-77B4-A8C0-0DDB6B714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0342296" y="5173377"/>
                <a:ext cx="322091" cy="322091"/>
              </a:xfrm>
              <a:prstGeom prst="rect">
                <a:avLst/>
              </a:prstGeom>
            </p:spPr>
          </p:pic>
        </p:grp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250E0A96-DCA2-EE71-A213-D206D4D61870}"/>
                </a:ext>
              </a:extLst>
            </p:cNvPr>
            <p:cNvSpPr/>
            <p:nvPr/>
          </p:nvSpPr>
          <p:spPr>
            <a:xfrm>
              <a:off x="10259568" y="5492373"/>
              <a:ext cx="1014984" cy="489705"/>
            </a:xfrm>
            <a:custGeom>
              <a:avLst/>
              <a:gdLst>
                <a:gd name="connsiteX0" fmla="*/ 0 w 1014984"/>
                <a:gd name="connsiteY0" fmla="*/ 442083 h 489705"/>
                <a:gd name="connsiteX1" fmla="*/ 457200 w 1014984"/>
                <a:gd name="connsiteY1" fmla="*/ 451227 h 489705"/>
                <a:gd name="connsiteX2" fmla="*/ 530352 w 1014984"/>
                <a:gd name="connsiteY2" fmla="*/ 21459 h 489705"/>
                <a:gd name="connsiteX3" fmla="*/ 1014984 w 1014984"/>
                <a:gd name="connsiteY3" fmla="*/ 103755 h 48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4984" h="489705">
                  <a:moveTo>
                    <a:pt x="0" y="442083"/>
                  </a:moveTo>
                  <a:cubicBezTo>
                    <a:pt x="184404" y="481707"/>
                    <a:pt x="368808" y="521331"/>
                    <a:pt x="457200" y="451227"/>
                  </a:cubicBezTo>
                  <a:cubicBezTo>
                    <a:pt x="545592" y="381123"/>
                    <a:pt x="437388" y="79371"/>
                    <a:pt x="530352" y="21459"/>
                  </a:cubicBezTo>
                  <a:cubicBezTo>
                    <a:pt x="623316" y="-36453"/>
                    <a:pt x="819150" y="33651"/>
                    <a:pt x="1014984" y="103755"/>
                  </a:cubicBezTo>
                </a:path>
              </a:pathLst>
            </a:custGeom>
            <a:noFill/>
            <a:ln w="12700">
              <a:solidFill>
                <a:srgbClr val="F6D7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83" name="Graphic 82" descr="Lopen met effen opvulling">
            <a:extLst>
              <a:ext uri="{FF2B5EF4-FFF2-40B4-BE49-F238E27FC236}">
                <a16:creationId xmlns:a16="http://schemas.microsoft.com/office/drawing/2014/main" id="{7C198BA3-8685-D6B9-F7F3-8B89266A60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096304" y="3067776"/>
            <a:ext cx="939521" cy="9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74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1D541-290E-C5AC-1E7D-E37DE0E2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nl-BE" dirty="0" err="1"/>
              <a:t>Introduction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DDC3F4-83B4-91F4-9D52-6CAB3A6F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875" y="1600200"/>
            <a:ext cx="4259262" cy="4565650"/>
          </a:xfrm>
        </p:spPr>
        <p:txBody>
          <a:bodyPr>
            <a:normAutofit/>
          </a:bodyPr>
          <a:lstStyle/>
          <a:p>
            <a:endParaRPr lang="nl-BE" dirty="0"/>
          </a:p>
          <a:p>
            <a:r>
              <a:rPr lang="nl-BE" sz="1800" dirty="0"/>
              <a:t>La Côte </a:t>
            </a:r>
            <a:r>
              <a:rPr lang="nl-BE" sz="1800" dirty="0" err="1"/>
              <a:t>belge</a:t>
            </a:r>
            <a:r>
              <a:rPr lang="nl-BE" sz="1800" dirty="0"/>
              <a:t>: </a:t>
            </a:r>
            <a:r>
              <a:rPr lang="nl-BE" sz="1800" dirty="0" err="1"/>
              <a:t>une</a:t>
            </a:r>
            <a:r>
              <a:rPr lang="nl-BE" sz="1800" dirty="0"/>
              <a:t> grande </a:t>
            </a:r>
            <a:r>
              <a:rPr lang="nl-BE" sz="1800" dirty="0" err="1"/>
              <a:t>destination</a:t>
            </a:r>
            <a:r>
              <a:rPr lang="nl-BE" sz="1800" dirty="0"/>
              <a:t> de </a:t>
            </a:r>
            <a:r>
              <a:rPr lang="nl-BE" sz="1800" dirty="0" err="1"/>
              <a:t>vacances</a:t>
            </a:r>
            <a:r>
              <a:rPr lang="nl-BE" sz="1800" dirty="0"/>
              <a:t> pour les </a:t>
            </a:r>
            <a:r>
              <a:rPr lang="nl-BE" sz="1800" dirty="0" err="1"/>
              <a:t>quatres</a:t>
            </a:r>
            <a:r>
              <a:rPr lang="nl-BE" sz="1800" dirty="0"/>
              <a:t> </a:t>
            </a:r>
            <a:r>
              <a:rPr lang="nl-BE" sz="1800" dirty="0" err="1"/>
              <a:t>saisons</a:t>
            </a:r>
            <a:endParaRPr lang="nl-BE" sz="1800" dirty="0"/>
          </a:p>
          <a:p>
            <a:endParaRPr lang="nl-BE" sz="1800" dirty="0"/>
          </a:p>
          <a:p>
            <a:r>
              <a:rPr lang="nl-BE" sz="1800" dirty="0"/>
              <a:t>Les Belges et les touristes de la France, des Pays-Bas, de l’Allemagne et du Luxembourg</a:t>
            </a:r>
          </a:p>
          <a:p>
            <a:endParaRPr lang="nl-BE" sz="1800" dirty="0"/>
          </a:p>
          <a:p>
            <a:r>
              <a:rPr lang="nl-BE" sz="1800" dirty="0"/>
              <a:t>Actualité: le nouveau planning de vacances en Wallonie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 descr="Afbeelding met grond, buiten, strand, kust">
            <a:extLst>
              <a:ext uri="{FF2B5EF4-FFF2-40B4-BE49-F238E27FC236}">
                <a16:creationId xmlns:a16="http://schemas.microsoft.com/office/drawing/2014/main" id="{06A5B394-DD0D-5544-C9CB-C3F46774D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r="-2" b="1854"/>
          <a:stretch/>
        </p:blipFill>
        <p:spPr>
          <a:xfrm>
            <a:off x="6816726" y="1600201"/>
            <a:ext cx="3382963" cy="4565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12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E57ACB3E-A90F-6769-29B1-3AEE07319BED}"/>
              </a:ext>
            </a:extLst>
          </p:cNvPr>
          <p:cNvGrpSpPr/>
          <p:nvPr/>
        </p:nvGrpSpPr>
        <p:grpSpPr>
          <a:xfrm>
            <a:off x="-48962" y="403056"/>
            <a:ext cx="3983047" cy="2634366"/>
            <a:chOff x="-480650" y="289705"/>
            <a:chExt cx="3983047" cy="2634366"/>
          </a:xfrm>
        </p:grpSpPr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312361A2-D571-FA83-1F13-B2655431D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793" y="289705"/>
              <a:ext cx="1859225" cy="1908000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6695BD2-FCB2-D4FC-3A07-247C16BF2D73}"/>
                </a:ext>
              </a:extLst>
            </p:cNvPr>
            <p:cNvGrpSpPr/>
            <p:nvPr/>
          </p:nvGrpSpPr>
          <p:grpSpPr>
            <a:xfrm>
              <a:off x="-480650" y="289705"/>
              <a:ext cx="3983047" cy="2634366"/>
              <a:chOff x="124469" y="347479"/>
              <a:chExt cx="3983047" cy="2634366"/>
            </a:xfrm>
          </p:grpSpPr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CF157C2-F718-8448-B752-107E1EB4CF8C}"/>
                  </a:ext>
                </a:extLst>
              </p:cNvPr>
              <p:cNvSpPr txBox="1"/>
              <p:nvPr/>
            </p:nvSpPr>
            <p:spPr>
              <a:xfrm>
                <a:off x="124469" y="233551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85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SE BALADER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D7B821D6-2F21-1F64-C497-8331983CADCE}"/>
                  </a:ext>
                </a:extLst>
              </p:cNvPr>
              <p:cNvSpPr/>
              <p:nvPr/>
            </p:nvSpPr>
            <p:spPr>
              <a:xfrm>
                <a:off x="1202486" y="347479"/>
                <a:ext cx="1896601" cy="1896601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B7057AA-0490-7143-39C2-058B148D3441}"/>
              </a:ext>
            </a:extLst>
          </p:cNvPr>
          <p:cNvGrpSpPr/>
          <p:nvPr/>
        </p:nvGrpSpPr>
        <p:grpSpPr>
          <a:xfrm>
            <a:off x="4016583" y="175880"/>
            <a:ext cx="4237231" cy="2437463"/>
            <a:chOff x="3812991" y="-1960"/>
            <a:chExt cx="4237231" cy="2437463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CF1327A8-CAD8-9E48-36A8-60579D871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081" y="1"/>
              <a:ext cx="1786372" cy="1822123"/>
            </a:xfrm>
            <a:prstGeom prst="flowChartConnector">
              <a:avLst/>
            </a:prstGeom>
          </p:spPr>
        </p:pic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BB953EBA-608F-6C9F-F7EA-740A76EF191E}"/>
                </a:ext>
              </a:extLst>
            </p:cNvPr>
            <p:cNvGrpSpPr/>
            <p:nvPr/>
          </p:nvGrpSpPr>
          <p:grpSpPr>
            <a:xfrm>
              <a:off x="3812991" y="-1960"/>
              <a:ext cx="4237231" cy="2437463"/>
              <a:chOff x="3971724" y="-46017"/>
              <a:chExt cx="4237231" cy="2437463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AA12BD96-B053-2127-99DD-B086520390F5}"/>
                  </a:ext>
                </a:extLst>
              </p:cNvPr>
              <p:cNvSpPr txBox="1"/>
              <p:nvPr/>
            </p:nvSpPr>
            <p:spPr>
              <a:xfrm>
                <a:off x="3971724" y="1745115"/>
                <a:ext cx="42372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68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RESTAURANT, BISTRO, RESTAURANT ÉTOILÉ</a:t>
                </a:r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E6B79F06-B9AC-18AB-B3A0-B1AB7FBCE323}"/>
                  </a:ext>
                </a:extLst>
              </p:cNvPr>
              <p:cNvSpPr/>
              <p:nvPr/>
            </p:nvSpPr>
            <p:spPr>
              <a:xfrm>
                <a:off x="5163714" y="-46017"/>
                <a:ext cx="1864572" cy="179113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3BFBF4B-C314-4B70-5388-D907C818264F}"/>
              </a:ext>
            </a:extLst>
          </p:cNvPr>
          <p:cNvGrpSpPr/>
          <p:nvPr/>
        </p:nvGrpSpPr>
        <p:grpSpPr>
          <a:xfrm>
            <a:off x="8335544" y="429757"/>
            <a:ext cx="3983047" cy="2439791"/>
            <a:chOff x="8545613" y="174186"/>
            <a:chExt cx="3983047" cy="2439791"/>
          </a:xfrm>
        </p:grpSpPr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79BB6ABE-F775-25E9-7C25-FDBA90483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2220" y="174186"/>
              <a:ext cx="1702623" cy="1798857"/>
            </a:xfrm>
            <a:prstGeom prst="flowChartConnector">
              <a:avLst/>
            </a:prstGeom>
          </p:spPr>
        </p:pic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C563A369-8EF6-AD00-423A-0740A832C400}"/>
                </a:ext>
              </a:extLst>
            </p:cNvPr>
            <p:cNvGrpSpPr/>
            <p:nvPr/>
          </p:nvGrpSpPr>
          <p:grpSpPr>
            <a:xfrm>
              <a:off x="8545613" y="203856"/>
              <a:ext cx="3983047" cy="2410121"/>
              <a:chOff x="8941585" y="347479"/>
              <a:chExt cx="3983047" cy="2410121"/>
            </a:xfrm>
          </p:grpSpPr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FE5A4236-91E5-8197-DEF2-8C08EBE66957}"/>
                  </a:ext>
                </a:extLst>
              </p:cNvPr>
              <p:cNvSpPr txBox="1"/>
              <p:nvPr/>
            </p:nvSpPr>
            <p:spPr>
              <a:xfrm>
                <a:off x="8941585" y="2111269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59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CAFÉ, TERRASSE, BAR DE PLAGE</a:t>
                </a: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C3B8AE86-5701-7B89-C8F3-DB08CF756FEF}"/>
                  </a:ext>
                </a:extLst>
              </p:cNvPr>
              <p:cNvSpPr/>
              <p:nvPr/>
            </p:nvSpPr>
            <p:spPr>
              <a:xfrm>
                <a:off x="9928185" y="347479"/>
                <a:ext cx="1777155" cy="1777155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887C5696-8EAA-4566-9E8B-0187562A6482}"/>
              </a:ext>
            </a:extLst>
          </p:cNvPr>
          <p:cNvGrpSpPr/>
          <p:nvPr/>
        </p:nvGrpSpPr>
        <p:grpSpPr>
          <a:xfrm>
            <a:off x="8162867" y="3764659"/>
            <a:ext cx="3983047" cy="2529073"/>
            <a:chOff x="8443827" y="4012029"/>
            <a:chExt cx="3983047" cy="2529073"/>
          </a:xfrm>
        </p:grpSpPr>
        <p:pic>
          <p:nvPicPr>
            <p:cNvPr id="19" name="Afbeelding 18" descr="Afbeelding met buiten, weg, rijden, transport&#10;&#10;Automatisch gegenereerde beschrijving">
              <a:extLst>
                <a:ext uri="{FF2B5EF4-FFF2-40B4-BE49-F238E27FC236}">
                  <a16:creationId xmlns:a16="http://schemas.microsoft.com/office/drawing/2014/main" id="{E723AB69-37A6-EBFB-FC50-F746F6144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4" r="4416"/>
            <a:stretch/>
          </p:blipFill>
          <p:spPr>
            <a:xfrm>
              <a:off x="9507440" y="4029280"/>
              <a:ext cx="1780424" cy="1808958"/>
            </a:xfrm>
            <a:prstGeom prst="flowChartConnector">
              <a:avLst/>
            </a:prstGeom>
          </p:spPr>
        </p:pic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40B884B1-51CB-AA60-ABBC-B137F48E6355}"/>
                </a:ext>
              </a:extLst>
            </p:cNvPr>
            <p:cNvGrpSpPr/>
            <p:nvPr/>
          </p:nvGrpSpPr>
          <p:grpSpPr>
            <a:xfrm>
              <a:off x="8443827" y="4012029"/>
              <a:ext cx="3983047" cy="2529073"/>
              <a:chOff x="7601035" y="4101212"/>
              <a:chExt cx="3983047" cy="2529073"/>
            </a:xfrm>
          </p:grpSpPr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C25948B1-A0FB-8FC3-C620-F3615EC9F5E6}"/>
                  </a:ext>
                </a:extLst>
              </p:cNvPr>
              <p:cNvSpPr txBox="1"/>
              <p:nvPr/>
            </p:nvSpPr>
            <p:spPr>
              <a:xfrm>
                <a:off x="7601035" y="598395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27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 CUISTAX</a:t>
                </a:r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69F46ED8-5EE2-7961-C5DD-06A656A7BA2C}"/>
                  </a:ext>
                </a:extLst>
              </p:cNvPr>
              <p:cNvSpPr/>
              <p:nvPr/>
            </p:nvSpPr>
            <p:spPr>
              <a:xfrm>
                <a:off x="8636777" y="4101212"/>
                <a:ext cx="1843460" cy="184346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651A470-CADA-A9A5-06C6-2E1F80922D90}"/>
              </a:ext>
            </a:extLst>
          </p:cNvPr>
          <p:cNvGrpSpPr/>
          <p:nvPr/>
        </p:nvGrpSpPr>
        <p:grpSpPr>
          <a:xfrm>
            <a:off x="-157244" y="3707621"/>
            <a:ext cx="3983047" cy="2712736"/>
            <a:chOff x="169636" y="3590501"/>
            <a:chExt cx="3983047" cy="2712736"/>
          </a:xfrm>
        </p:grpSpPr>
        <p:pic>
          <p:nvPicPr>
            <p:cNvPr id="40" name="Afbeelding 39">
              <a:extLst>
                <a:ext uri="{FF2B5EF4-FFF2-40B4-BE49-F238E27FC236}">
                  <a16:creationId xmlns:a16="http://schemas.microsoft.com/office/drawing/2014/main" id="{ACCE2616-39DB-FBFD-ED60-350762C36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3005" y="3590501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C75DC927-ED67-9D61-CE2E-0FEF05ED181C}"/>
                </a:ext>
              </a:extLst>
            </p:cNvPr>
            <p:cNvGrpSpPr/>
            <p:nvPr/>
          </p:nvGrpSpPr>
          <p:grpSpPr>
            <a:xfrm>
              <a:off x="169636" y="3603815"/>
              <a:ext cx="3983047" cy="2699422"/>
              <a:chOff x="-371394" y="3228276"/>
              <a:chExt cx="3983047" cy="2699422"/>
            </a:xfrm>
          </p:grpSpPr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0A72D5F9-8B1E-CC26-3EE4-B4561FE0E422}"/>
                  </a:ext>
                </a:extLst>
              </p:cNvPr>
              <p:cNvSpPr txBox="1"/>
              <p:nvPr/>
            </p:nvSpPr>
            <p:spPr>
              <a:xfrm>
                <a:off x="-371394" y="5281367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53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B8E2B830-7D17-C698-8E8E-E61F459D3124}"/>
                  </a:ext>
                </a:extLst>
              </p:cNvPr>
              <p:cNvSpPr/>
              <p:nvPr/>
            </p:nvSpPr>
            <p:spPr>
              <a:xfrm>
                <a:off x="640685" y="322827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209185C9-4C3C-917D-5283-A18F8CCFCC07}"/>
              </a:ext>
            </a:extLst>
          </p:cNvPr>
          <p:cNvGrpSpPr/>
          <p:nvPr/>
        </p:nvGrpSpPr>
        <p:grpSpPr>
          <a:xfrm>
            <a:off x="3934085" y="4048000"/>
            <a:ext cx="4401459" cy="2582982"/>
            <a:chOff x="8443756" y="3636026"/>
            <a:chExt cx="4401459" cy="2582982"/>
          </a:xfrm>
        </p:grpSpPr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EFCAE0AB-1024-96FB-AC08-B9965B579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713555" y="3654639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A25552BB-A987-A254-1C5F-0A67467EDE43}"/>
                </a:ext>
              </a:extLst>
            </p:cNvPr>
            <p:cNvGrpSpPr/>
            <p:nvPr/>
          </p:nvGrpSpPr>
          <p:grpSpPr>
            <a:xfrm>
              <a:off x="8443756" y="3636026"/>
              <a:ext cx="4401459" cy="2582982"/>
              <a:chOff x="7165455" y="3775666"/>
              <a:chExt cx="4401459" cy="2582982"/>
            </a:xfrm>
          </p:grpSpPr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E9E5A2E6-A909-D5E6-1AF8-A9415FA00D63}"/>
                  </a:ext>
                </a:extLst>
              </p:cNvPr>
              <p:cNvSpPr txBox="1"/>
              <p:nvPr/>
            </p:nvSpPr>
            <p:spPr>
              <a:xfrm>
                <a:off x="7165455" y="5712317"/>
                <a:ext cx="44014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29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ACTIVITÉS DE PLAGE ET DE BORD DE MER</a:t>
                </a:r>
              </a:p>
            </p:txBody>
          </p: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34DA7428-C52F-0A02-FA5A-418EECFFB176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pic>
        <p:nvPicPr>
          <p:cNvPr id="27" name="Afbeelding 26" descr="Afbeelding met kaart&#10;&#10;Automatisch gegenereerde beschrijving">
            <a:extLst>
              <a:ext uri="{FF2B5EF4-FFF2-40B4-BE49-F238E27FC236}">
                <a16:creationId xmlns:a16="http://schemas.microsoft.com/office/drawing/2014/main" id="{3C1ECAF8-7048-0E8D-EA98-0DB4E479750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4C7AE830-E9C1-408C-035C-3A0E48ECC707}"/>
              </a:ext>
            </a:extLst>
          </p:cNvPr>
          <p:cNvSpPr txBox="1"/>
          <p:nvPr/>
        </p:nvSpPr>
        <p:spPr>
          <a:xfrm>
            <a:off x="2037609" y="2908830"/>
            <a:ext cx="8195181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ACTIVITÉS FRÉQUENTES</a:t>
            </a:r>
          </a:p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 LES PLUS POPULAIRES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F296023-9131-11B6-199C-D49018F4AC1E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F59FC670-F5F8-FAB8-8B8C-EB5847EF76A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8AB802F-279D-E426-1F93-53FC7FF11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980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279FFECA-7093-B99C-67F0-298F37A3A3F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0F04F90C-0325-ED91-06E8-E27E4B4D264F}"/>
              </a:ext>
            </a:extLst>
          </p:cNvPr>
          <p:cNvSpPr txBox="1"/>
          <p:nvPr/>
        </p:nvSpPr>
        <p:spPr>
          <a:xfrm>
            <a:off x="7020027" y="964831"/>
            <a:ext cx="311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C10C1A"/>
                </a:solidFill>
                <a:latin typeface="Filson Pro Light" panose="02000000000000000000" pitchFamily="50" charset="0"/>
              </a:rPr>
              <a:t>(PAS TOUS LES JOURS)</a:t>
            </a:r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860636FC-F8DB-525A-38A5-C62B89287ABF}"/>
              </a:ext>
            </a:extLst>
          </p:cNvPr>
          <p:cNvGrpSpPr/>
          <p:nvPr/>
        </p:nvGrpSpPr>
        <p:grpSpPr>
          <a:xfrm>
            <a:off x="3248228" y="2337893"/>
            <a:ext cx="2453785" cy="3716271"/>
            <a:chOff x="6288898" y="2137144"/>
            <a:chExt cx="2453785" cy="3716271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3C4C9733-DE76-3F88-5A68-274B437E9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7193" y="2137144"/>
              <a:ext cx="2445490" cy="2583712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E285FE70-6028-869F-8410-613B860A851D}"/>
                </a:ext>
              </a:extLst>
            </p:cNvPr>
            <p:cNvSpPr txBox="1"/>
            <p:nvPr/>
          </p:nvSpPr>
          <p:spPr>
            <a:xfrm>
              <a:off x="6288898" y="5268640"/>
              <a:ext cx="2453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RANDONNÉE À VÉLO </a:t>
              </a:r>
            </a:p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(&gt; 1 </a:t>
              </a:r>
              <a:r>
                <a:rPr lang="nl-BE" sz="16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heure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)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CA08AEA7-613C-95C9-7888-6AEA465C90C0}"/>
                </a:ext>
              </a:extLst>
            </p:cNvPr>
            <p:cNvSpPr txBox="1"/>
            <p:nvPr/>
          </p:nvSpPr>
          <p:spPr>
            <a:xfrm>
              <a:off x="6323669" y="4782520"/>
              <a:ext cx="2419014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19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37" name="Tekstvak 36">
            <a:extLst>
              <a:ext uri="{FF2B5EF4-FFF2-40B4-BE49-F238E27FC236}">
                <a16:creationId xmlns:a16="http://schemas.microsoft.com/office/drawing/2014/main" id="{8331A871-3EAE-3F93-B90A-280ACE251E96}"/>
              </a:ext>
            </a:extLst>
          </p:cNvPr>
          <p:cNvSpPr txBox="1"/>
          <p:nvPr/>
        </p:nvSpPr>
        <p:spPr>
          <a:xfrm>
            <a:off x="1159512" y="3199078"/>
            <a:ext cx="1491198" cy="54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highlight>
                  <a:srgbClr val="FFFF00"/>
                </a:highlight>
                <a:latin typeface="Filson Pro Black" panose="02000000000000000000" pitchFamily="50" charset="0"/>
              </a:rPr>
              <a:t>FOTO</a:t>
            </a:r>
            <a:endParaRPr lang="nl-BE" sz="3600" dirty="0">
              <a:highlight>
                <a:srgbClr val="FFFF00"/>
              </a:highlight>
              <a:latin typeface="Filson Pro Light" panose="02000000000000000000" pitchFamily="50" charset="0"/>
            </a:endParaRPr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8E1C13E2-8E6B-1F3D-4A60-B8DEE2E65F90}"/>
              </a:ext>
            </a:extLst>
          </p:cNvPr>
          <p:cNvGrpSpPr/>
          <p:nvPr/>
        </p:nvGrpSpPr>
        <p:grpSpPr>
          <a:xfrm>
            <a:off x="287714" y="2337893"/>
            <a:ext cx="2684764" cy="3733188"/>
            <a:chOff x="479562" y="2137144"/>
            <a:chExt cx="2684764" cy="3733188"/>
          </a:xfrm>
        </p:grpSpPr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CDA044FF-CEC5-CBCF-69F1-5867A9A1F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4" y="2137144"/>
              <a:ext cx="2445490" cy="2583712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28FC61BD-E6C9-BE17-A8A3-0997399D1F6B}"/>
                </a:ext>
              </a:extLst>
            </p:cNvPr>
            <p:cNvSpPr txBox="1"/>
            <p:nvPr/>
          </p:nvSpPr>
          <p:spPr>
            <a:xfrm>
              <a:off x="479562" y="5285557"/>
              <a:ext cx="2684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RANDONNÉE PLUS LONGUE</a:t>
              </a:r>
            </a:p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(&gt; 1 </a:t>
              </a:r>
              <a:r>
                <a:rPr lang="nl-BE" sz="16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heure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)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83BDFA1C-3DEE-80DF-3E8A-E84E8631ED85}"/>
                </a:ext>
              </a:extLst>
            </p:cNvPr>
            <p:cNvSpPr txBox="1"/>
            <p:nvPr/>
          </p:nvSpPr>
          <p:spPr>
            <a:xfrm>
              <a:off x="481234" y="4808102"/>
              <a:ext cx="2444041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76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F5088036-BE26-60C2-2142-615C3071D771}"/>
              </a:ext>
            </a:extLst>
          </p:cNvPr>
          <p:cNvGrpSpPr/>
          <p:nvPr/>
        </p:nvGrpSpPr>
        <p:grpSpPr>
          <a:xfrm>
            <a:off x="6215365" y="2337893"/>
            <a:ext cx="2450064" cy="3733188"/>
            <a:chOff x="284812" y="2337893"/>
            <a:chExt cx="2450064" cy="3733188"/>
          </a:xfrm>
        </p:grpSpPr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FC6741C9-91B4-309E-CA9B-68AC3554D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386" y="2337893"/>
              <a:ext cx="2445490" cy="2583712"/>
            </a:xfrm>
            <a:prstGeom prst="rect">
              <a:avLst/>
            </a:prstGeom>
          </p:spPr>
        </p:pic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7D5F0B2D-DDBB-4F8B-F2D4-560983822995}"/>
                </a:ext>
              </a:extLst>
            </p:cNvPr>
            <p:cNvSpPr txBox="1"/>
            <p:nvPr/>
          </p:nvSpPr>
          <p:spPr>
            <a:xfrm>
              <a:off x="284812" y="5486306"/>
              <a:ext cx="2446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VISITE D’AUTRES STATIONS BALNÉAIRES</a:t>
              </a: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41221986-7805-7E7D-BE27-D968AC7EB044}"/>
                </a:ext>
              </a:extLst>
            </p:cNvPr>
            <p:cNvSpPr txBox="1"/>
            <p:nvPr/>
          </p:nvSpPr>
          <p:spPr>
            <a:xfrm>
              <a:off x="289387" y="5008851"/>
              <a:ext cx="244032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45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B3DFEC59-D2DB-BAF2-8450-AF7AED7AED8B}"/>
              </a:ext>
            </a:extLst>
          </p:cNvPr>
          <p:cNvGrpSpPr/>
          <p:nvPr/>
        </p:nvGrpSpPr>
        <p:grpSpPr>
          <a:xfrm>
            <a:off x="9178782" y="2354810"/>
            <a:ext cx="2951387" cy="3716271"/>
            <a:chOff x="4989690" y="2354810"/>
            <a:chExt cx="2951387" cy="3716271"/>
          </a:xfrm>
        </p:grpSpPr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B9992371-BFB8-7076-A72D-027BD8177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5006" y="2354810"/>
              <a:ext cx="2445490" cy="2583712"/>
            </a:xfrm>
            <a:prstGeom prst="rect">
              <a:avLst/>
            </a:prstGeom>
          </p:spPr>
        </p:pic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0359C70B-813F-D99A-4D1B-AD51157064FF}"/>
                </a:ext>
              </a:extLst>
            </p:cNvPr>
            <p:cNvSpPr txBox="1"/>
            <p:nvPr/>
          </p:nvSpPr>
          <p:spPr>
            <a:xfrm>
              <a:off x="4989690" y="5486306"/>
              <a:ext cx="29513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VISITE D’UNE ATTRACTION, D’UN MUSÉE OU ÉVÈNEMENT</a:t>
              </a: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B5F20D70-B5B1-B6D9-E50C-9DD582708C74}"/>
                </a:ext>
              </a:extLst>
            </p:cNvPr>
            <p:cNvSpPr txBox="1"/>
            <p:nvPr/>
          </p:nvSpPr>
          <p:spPr>
            <a:xfrm>
              <a:off x="5225007" y="5008851"/>
              <a:ext cx="244032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15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C40FC2E8-974B-B461-FA8D-B52851808F49}"/>
              </a:ext>
            </a:extLst>
          </p:cNvPr>
          <p:cNvGrpSpPr/>
          <p:nvPr/>
        </p:nvGrpSpPr>
        <p:grpSpPr>
          <a:xfrm>
            <a:off x="284860" y="6520785"/>
            <a:ext cx="5216852" cy="332936"/>
            <a:chOff x="173762" y="6390205"/>
            <a:chExt cx="5216852" cy="332936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5AF69D2C-56F0-7A7D-3E7C-E4C216B2F450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F6226F7-E04C-D0DD-B5A3-D38C58AEC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AD42B47E-0044-F03B-FD5B-684216045106}"/>
              </a:ext>
            </a:extLst>
          </p:cNvPr>
          <p:cNvSpPr txBox="1"/>
          <p:nvPr/>
        </p:nvSpPr>
        <p:spPr>
          <a:xfrm>
            <a:off x="540084" y="232879"/>
            <a:ext cx="8120176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ACTIVITÉS SUR LA CÔTE BELGE PENDANT LES VACANCES</a:t>
            </a:r>
          </a:p>
        </p:txBody>
      </p:sp>
    </p:spTree>
    <p:extLst>
      <p:ext uri="{BB962C8B-B14F-4D97-AF65-F5344CB8AC3E}">
        <p14:creationId xmlns:p14="http://schemas.microsoft.com/office/powerpoint/2010/main" val="1570073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CF3A4976-CE02-BA12-C35E-7E774A5770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CECAB87C-20E2-FFC5-15D7-F42ED321B577}"/>
              </a:ext>
            </a:extLst>
          </p:cNvPr>
          <p:cNvGrpSpPr/>
          <p:nvPr/>
        </p:nvGrpSpPr>
        <p:grpSpPr>
          <a:xfrm>
            <a:off x="4117159" y="2951003"/>
            <a:ext cx="3502293" cy="3192251"/>
            <a:chOff x="4117159" y="3086798"/>
            <a:chExt cx="3502293" cy="3192251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39846FB9-A823-6B7F-61AB-F1FF9ECA46ED}"/>
                </a:ext>
              </a:extLst>
            </p:cNvPr>
            <p:cNvGrpSpPr/>
            <p:nvPr/>
          </p:nvGrpSpPr>
          <p:grpSpPr>
            <a:xfrm>
              <a:off x="4117159" y="3487655"/>
              <a:ext cx="3502293" cy="2791394"/>
              <a:chOff x="243486" y="4069949"/>
              <a:chExt cx="3502293" cy="2791394"/>
            </a:xfrm>
          </p:grpSpPr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45E840BB-3CE2-3406-4934-2FACA44FB011}"/>
                  </a:ext>
                </a:extLst>
              </p:cNvPr>
              <p:cNvSpPr/>
              <p:nvPr/>
            </p:nvSpPr>
            <p:spPr>
              <a:xfrm>
                <a:off x="1201761" y="4069949"/>
                <a:ext cx="1460940" cy="146094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ADF20906-DE32-6D36-DB69-20EDDEDA863F}"/>
                  </a:ext>
                </a:extLst>
              </p:cNvPr>
              <p:cNvSpPr txBox="1"/>
              <p:nvPr/>
            </p:nvSpPr>
            <p:spPr>
              <a:xfrm>
                <a:off x="553507" y="5766023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11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A63CA112-AA18-9D97-2E56-EB4B44EDBEBA}"/>
                  </a:ext>
                </a:extLst>
              </p:cNvPr>
              <p:cNvSpPr txBox="1"/>
              <p:nvPr/>
            </p:nvSpPr>
            <p:spPr>
              <a:xfrm>
                <a:off x="243486" y="6320297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BALADE À VÉLO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DANS L’ARRIÈRE-PAYS</a:t>
                </a:r>
              </a:p>
            </p:txBody>
          </p:sp>
        </p:grp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DA27E1C8-EB6D-A3EF-26FE-78526208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189306" y="3086798"/>
              <a:ext cx="2981714" cy="1987809"/>
            </a:xfrm>
            <a:prstGeom prst="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D4F65E18-A6CF-6332-99F3-455362E68A03}"/>
              </a:ext>
            </a:extLst>
          </p:cNvPr>
          <p:cNvGrpSpPr/>
          <p:nvPr/>
        </p:nvGrpSpPr>
        <p:grpSpPr>
          <a:xfrm>
            <a:off x="55998" y="3045060"/>
            <a:ext cx="3502293" cy="3075468"/>
            <a:chOff x="55998" y="3180855"/>
            <a:chExt cx="3502293" cy="3075468"/>
          </a:xfrm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81FCA465-031E-B49E-3361-6DF06714925D}"/>
                </a:ext>
              </a:extLst>
            </p:cNvPr>
            <p:cNvGrpSpPr/>
            <p:nvPr/>
          </p:nvGrpSpPr>
          <p:grpSpPr>
            <a:xfrm>
              <a:off x="55998" y="5161003"/>
              <a:ext cx="3502293" cy="1095320"/>
              <a:chOff x="299932" y="5743297"/>
              <a:chExt cx="3502293" cy="1095320"/>
            </a:xfrm>
          </p:grpSpPr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83AE12EC-A19D-02FE-3129-04CFC3081646}"/>
                  </a:ext>
                </a:extLst>
              </p:cNvPr>
              <p:cNvSpPr txBox="1"/>
              <p:nvPr/>
            </p:nvSpPr>
            <p:spPr>
              <a:xfrm>
                <a:off x="609953" y="5743297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10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A8D602B2-CAB7-9461-FF7D-6B6BF2067F0A}"/>
                  </a:ext>
                </a:extLst>
              </p:cNvPr>
              <p:cNvSpPr txBox="1"/>
              <p:nvPr/>
            </p:nvSpPr>
            <p:spPr>
              <a:xfrm>
                <a:off x="299932" y="6297571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UNE EXCURSION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DANS L’ARRIÈRE-PAYS</a:t>
                </a:r>
              </a:p>
            </p:txBody>
          </p:sp>
        </p:grp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8B49B8C-D69D-45B7-B62E-3F522C59A7B9}"/>
                </a:ext>
              </a:extLst>
            </p:cNvPr>
            <p:cNvSpPr/>
            <p:nvPr/>
          </p:nvSpPr>
          <p:spPr>
            <a:xfrm>
              <a:off x="1040334" y="3501969"/>
              <a:ext cx="1456638" cy="1456638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39" name="Afbeelding 38" descr="Afbeelding met persoon, staand, donker&#10;&#10;Automatisch gegenereerde beschrijving">
              <a:extLst>
                <a:ext uri="{FF2B5EF4-FFF2-40B4-BE49-F238E27FC236}">
                  <a16:creationId xmlns:a16="http://schemas.microsoft.com/office/drawing/2014/main" id="{5406F2E5-AAA4-F44E-5D1F-ACFA2715B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346" y="3180855"/>
              <a:ext cx="1288613" cy="1932745"/>
            </a:xfrm>
            <a:prstGeom prst="rect">
              <a:avLst/>
            </a:prstGeom>
          </p:spPr>
        </p:pic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77F06CE2-A861-E3D1-734C-9E38F4DF3732}"/>
              </a:ext>
            </a:extLst>
          </p:cNvPr>
          <p:cNvGrpSpPr/>
          <p:nvPr/>
        </p:nvGrpSpPr>
        <p:grpSpPr>
          <a:xfrm>
            <a:off x="8178320" y="3102405"/>
            <a:ext cx="3502293" cy="3040849"/>
            <a:chOff x="8178320" y="3238200"/>
            <a:chExt cx="3502293" cy="3040849"/>
          </a:xfrm>
        </p:grpSpPr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D851681A-0E4F-0463-A5F8-80CE79AEBEDE}"/>
                </a:ext>
              </a:extLst>
            </p:cNvPr>
            <p:cNvGrpSpPr/>
            <p:nvPr/>
          </p:nvGrpSpPr>
          <p:grpSpPr>
            <a:xfrm>
              <a:off x="8178320" y="5183729"/>
              <a:ext cx="3502293" cy="1095320"/>
              <a:chOff x="350289" y="5766023"/>
              <a:chExt cx="3502293" cy="1095320"/>
            </a:xfrm>
          </p:grpSpPr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734F4871-8122-B06C-DF23-5947276BB70F}"/>
                  </a:ext>
                </a:extLst>
              </p:cNvPr>
              <p:cNvSpPr txBox="1"/>
              <p:nvPr/>
            </p:nvSpPr>
            <p:spPr>
              <a:xfrm>
                <a:off x="660310" y="5766023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20978023-90F6-04F4-2562-4EFBAF86A063}"/>
                  </a:ext>
                </a:extLst>
              </p:cNvPr>
              <p:cNvSpPr txBox="1"/>
              <p:nvPr/>
            </p:nvSpPr>
            <p:spPr>
              <a:xfrm>
                <a:off x="350289" y="6320297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MUSÉE, ATTRACTION, ÉVÈNEMENT DANS L’ARRIÈRE-PAYS</a:t>
                </a:r>
              </a:p>
            </p:txBody>
          </p:sp>
        </p:grpSp>
        <p:pic>
          <p:nvPicPr>
            <p:cNvPr id="44" name="Afbeelding 43" descr="Afbeelding met tekst&#10;&#10;Automatisch gegenereerde beschrijving">
              <a:extLst>
                <a:ext uri="{FF2B5EF4-FFF2-40B4-BE49-F238E27FC236}">
                  <a16:creationId xmlns:a16="http://schemas.microsoft.com/office/drawing/2014/main" id="{92DAEB71-6CD2-18E5-4324-01708A618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8479" y="3238200"/>
              <a:ext cx="2101984" cy="2006999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0BA1119B-987C-F1EE-96B4-CD3EB98CB0C2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07A0D606-94A7-C3D5-1314-B686E121CCF0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F30DCC9-447B-D939-1826-985485EF5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10865C8A-4281-5ED2-1854-E1F3EFC23E48}"/>
              </a:ext>
            </a:extLst>
          </p:cNvPr>
          <p:cNvSpPr txBox="1"/>
          <p:nvPr/>
        </p:nvSpPr>
        <p:spPr>
          <a:xfrm>
            <a:off x="540084" y="232879"/>
            <a:ext cx="88040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ACTIVITÉS DANS L’ARRIÈRE-PAYS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5FFE72B-3229-4068-7CC5-0969E5284CE0}"/>
              </a:ext>
            </a:extLst>
          </p:cNvPr>
          <p:cNvSpPr txBox="1"/>
          <p:nvPr/>
        </p:nvSpPr>
        <p:spPr>
          <a:xfrm>
            <a:off x="540083" y="1366892"/>
            <a:ext cx="7734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13</a:t>
            </a:r>
            <a:r>
              <a:rPr lang="fr-FR" sz="3200" dirty="0">
                <a:solidFill>
                  <a:srgbClr val="182744"/>
                </a:solidFill>
                <a:highlight>
                  <a:srgbClr val="F6D7CA"/>
                </a:highlight>
                <a:latin typeface="Filson Pro Light" panose="02000000000000000000" pitchFamily="50" charset="0"/>
              </a:rPr>
              <a:t>%</a:t>
            </a:r>
            <a:r>
              <a:rPr lang="fr-FR" sz="40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 </a:t>
            </a:r>
            <a:r>
              <a:rPr lang="fr-FR" sz="32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va au moins 1 fois dans l’arrière-pays</a:t>
            </a:r>
          </a:p>
        </p:txBody>
      </p:sp>
    </p:spTree>
    <p:extLst>
      <p:ext uri="{BB962C8B-B14F-4D97-AF65-F5344CB8AC3E}">
        <p14:creationId xmlns:p14="http://schemas.microsoft.com/office/powerpoint/2010/main" val="410625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vak 24">
            <a:extLst>
              <a:ext uri="{FF2B5EF4-FFF2-40B4-BE49-F238E27FC236}">
                <a16:creationId xmlns:a16="http://schemas.microsoft.com/office/drawing/2014/main" id="{043F2050-C673-1814-9A39-519102FDCD63}"/>
              </a:ext>
            </a:extLst>
          </p:cNvPr>
          <p:cNvSpPr txBox="1"/>
          <p:nvPr/>
        </p:nvSpPr>
        <p:spPr>
          <a:xfrm>
            <a:off x="3604964" y="298839"/>
            <a:ext cx="51297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SATISFACTION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C67D39CB-974B-E3A7-ED80-26D80DA7BB81}"/>
              </a:ext>
            </a:extLst>
          </p:cNvPr>
          <p:cNvSpPr txBox="1"/>
          <p:nvPr/>
        </p:nvSpPr>
        <p:spPr>
          <a:xfrm>
            <a:off x="13397" y="115487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GLOBALEMENT TRÈS SATISFAIT DES VACANCES SUR LA CÔTE BELGE</a:t>
            </a:r>
            <a:endParaRPr lang="nl-BE" sz="28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graphicFrame>
        <p:nvGraphicFramePr>
          <p:cNvPr id="10" name="Grafiek 9">
            <a:extLst>
              <a:ext uri="{FF2B5EF4-FFF2-40B4-BE49-F238E27FC236}">
                <a16:creationId xmlns:a16="http://schemas.microsoft.com/office/drawing/2014/main" id="{B5E71C80-3577-3A81-AD47-D89D37CF1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6637933"/>
              </p:ext>
            </p:extLst>
          </p:nvPr>
        </p:nvGraphicFramePr>
        <p:xfrm>
          <a:off x="1711255" y="1637183"/>
          <a:ext cx="10443586" cy="228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kstvak 27">
            <a:extLst>
              <a:ext uri="{FF2B5EF4-FFF2-40B4-BE49-F238E27FC236}">
                <a16:creationId xmlns:a16="http://schemas.microsoft.com/office/drawing/2014/main" id="{394BD09B-2B8E-AE91-285B-D5D892A717A6}"/>
              </a:ext>
            </a:extLst>
          </p:cNvPr>
          <p:cNvSpPr txBox="1"/>
          <p:nvPr/>
        </p:nvSpPr>
        <p:spPr>
          <a:xfrm>
            <a:off x="52255" y="402451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GLOBALEMENT TRÈS SATISFAIT DU LOGEMENT</a:t>
            </a:r>
            <a:endParaRPr lang="nl-BE" sz="28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graphicFrame>
        <p:nvGraphicFramePr>
          <p:cNvPr id="32" name="Grafiek 31">
            <a:extLst>
              <a:ext uri="{FF2B5EF4-FFF2-40B4-BE49-F238E27FC236}">
                <a16:creationId xmlns:a16="http://schemas.microsoft.com/office/drawing/2014/main" id="{09FCD882-D7EE-09DB-F37D-5A10D099F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417680"/>
              </p:ext>
            </p:extLst>
          </p:nvPr>
        </p:nvGraphicFramePr>
        <p:xfrm>
          <a:off x="1696159" y="4450915"/>
          <a:ext cx="10443586" cy="228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0" name="Groep 19">
            <a:extLst>
              <a:ext uri="{FF2B5EF4-FFF2-40B4-BE49-F238E27FC236}">
                <a16:creationId xmlns:a16="http://schemas.microsoft.com/office/drawing/2014/main" id="{A79D0957-9266-9905-BE05-390EC00A026B}"/>
              </a:ext>
            </a:extLst>
          </p:cNvPr>
          <p:cNvGrpSpPr/>
          <p:nvPr/>
        </p:nvGrpSpPr>
        <p:grpSpPr>
          <a:xfrm flipH="1">
            <a:off x="-708505" y="1587671"/>
            <a:ext cx="3150254" cy="2100169"/>
            <a:chOff x="3165232" y="1526610"/>
            <a:chExt cx="6257925" cy="4171950"/>
          </a:xfrm>
        </p:grpSpPr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DD6BC8A5-BA6F-F485-9000-9428AAFA682F}"/>
                </a:ext>
              </a:extLst>
            </p:cNvPr>
            <p:cNvSpPr/>
            <p:nvPr/>
          </p:nvSpPr>
          <p:spPr>
            <a:xfrm>
              <a:off x="4962470" y="2405118"/>
              <a:ext cx="2531627" cy="2531627"/>
            </a:xfrm>
            <a:prstGeom prst="ellipse">
              <a:avLst/>
            </a:prstGeom>
            <a:solidFill>
              <a:srgbClr val="A0D2D2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66F1D4ED-DC77-DF93-14B9-841676EDD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5232" y="1526610"/>
              <a:ext cx="6257925" cy="4171950"/>
            </a:xfrm>
            <a:prstGeom prst="rect">
              <a:avLst/>
            </a:prstGeom>
            <a:effectLst>
              <a:outerShdw blurRad="355600" dist="152400" dir="4140000" sx="108000" sy="108000" algn="ctr" rotWithShape="0">
                <a:srgbClr val="000000">
                  <a:alpha val="34000"/>
                </a:srgbClr>
              </a:outerShdw>
            </a:effectLst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7118B93A-0086-27AE-CCD7-0AAEF2F10B1F}"/>
              </a:ext>
            </a:extLst>
          </p:cNvPr>
          <p:cNvGrpSpPr/>
          <p:nvPr/>
        </p:nvGrpSpPr>
        <p:grpSpPr>
          <a:xfrm flipH="1">
            <a:off x="-65162" y="4659618"/>
            <a:ext cx="1929925" cy="1447444"/>
            <a:chOff x="4347656" y="2539342"/>
            <a:chExt cx="3648075" cy="2736056"/>
          </a:xfrm>
        </p:grpSpPr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3D3DD24F-7B9F-3443-EA8B-8237CBFEB9F2}"/>
                </a:ext>
              </a:extLst>
            </p:cNvPr>
            <p:cNvSpPr/>
            <p:nvPr/>
          </p:nvSpPr>
          <p:spPr>
            <a:xfrm>
              <a:off x="5054077" y="2554117"/>
              <a:ext cx="2531627" cy="2531627"/>
            </a:xfrm>
            <a:prstGeom prst="ellipse">
              <a:avLst/>
            </a:prstGeom>
            <a:solidFill>
              <a:srgbClr val="A0D2D2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5" name="Afbeelding 34" descr="Afbeelding met sleutel&#10;&#10;Automatisch gegenereerde beschrijving">
              <a:extLst>
                <a:ext uri="{FF2B5EF4-FFF2-40B4-BE49-F238E27FC236}">
                  <a16:creationId xmlns:a16="http://schemas.microsoft.com/office/drawing/2014/main" id="{99C4B91E-5854-89A4-1945-A2FC0B44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656" y="2539342"/>
              <a:ext cx="3648075" cy="2736056"/>
            </a:xfrm>
            <a:prstGeom prst="rect">
              <a:avLst/>
            </a:prstGeom>
          </p:spPr>
        </p:pic>
      </p:grp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B3D430E7-F18F-DF5F-C8AB-29C4EACB0F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06093A04-EFF3-34FC-4C3C-BBA3F8B0690D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880D0C0B-3ED0-555E-DF6D-A96A49078BDE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6F8D081-FECE-00BE-CB78-2877F6AE9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9585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vak 24">
            <a:extLst>
              <a:ext uri="{FF2B5EF4-FFF2-40B4-BE49-F238E27FC236}">
                <a16:creationId xmlns:a16="http://schemas.microsoft.com/office/drawing/2014/main" id="{043F2050-C673-1814-9A39-519102FDCD63}"/>
              </a:ext>
            </a:extLst>
          </p:cNvPr>
          <p:cNvSpPr txBox="1"/>
          <p:nvPr/>
        </p:nvSpPr>
        <p:spPr>
          <a:xfrm>
            <a:off x="3604964" y="419419"/>
            <a:ext cx="51297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SATISFACTION</a:t>
            </a:r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12EE1743-8E10-E608-FB6F-FB3D7CC0E0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32723"/>
            <a:ext cx="1548000" cy="97263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F5B71D6-9676-8A3D-5485-C4E0E8E6DF33}"/>
              </a:ext>
            </a:extLst>
          </p:cNvPr>
          <p:cNvSpPr txBox="1"/>
          <p:nvPr/>
        </p:nvSpPr>
        <p:spPr>
          <a:xfrm>
            <a:off x="295301" y="4101632"/>
            <a:ext cx="6553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DES VACANCES SUR LA CÔTE BELGE</a:t>
            </a:r>
          </a:p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SONT FORTEMENT RECOMMANDÉES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A15BABF-0C22-3CD5-3C60-5CE3E2E20346}"/>
              </a:ext>
            </a:extLst>
          </p:cNvPr>
          <p:cNvGrpSpPr/>
          <p:nvPr/>
        </p:nvGrpSpPr>
        <p:grpSpPr>
          <a:xfrm>
            <a:off x="181642" y="1286982"/>
            <a:ext cx="6372584" cy="2221121"/>
            <a:chOff x="-104255" y="1497366"/>
            <a:chExt cx="5892766" cy="2221121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26B99D4B-FDD4-9F22-C818-F93C848708AF}"/>
                </a:ext>
              </a:extLst>
            </p:cNvPr>
            <p:cNvGrpSpPr/>
            <p:nvPr/>
          </p:nvGrpSpPr>
          <p:grpSpPr>
            <a:xfrm>
              <a:off x="2427323" y="1950415"/>
              <a:ext cx="3361188" cy="1328231"/>
              <a:chOff x="2427323" y="1950415"/>
              <a:chExt cx="3361188" cy="1328231"/>
            </a:xfrm>
          </p:grpSpPr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337C22CC-F79B-F150-D9AB-F6A057B80F6B}"/>
                  </a:ext>
                </a:extLst>
              </p:cNvPr>
              <p:cNvSpPr txBox="1"/>
              <p:nvPr/>
            </p:nvSpPr>
            <p:spPr>
              <a:xfrm>
                <a:off x="2443309" y="1950415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96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B7921DD9-EDD6-86BE-1D7E-270DC7DA22FF}"/>
                  </a:ext>
                </a:extLst>
              </p:cNvPr>
              <p:cNvSpPr txBox="1"/>
              <p:nvPr/>
            </p:nvSpPr>
            <p:spPr>
              <a:xfrm>
                <a:off x="2427323" y="2516001"/>
                <a:ext cx="3361188" cy="762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ENVISAGE UN AUTRE WEEK-END / AUTRES VACANCES DANS LES 3 PROCHAINES ANNÉES</a:t>
                </a:r>
              </a:p>
            </p:txBody>
          </p:sp>
        </p:grp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8DD1F966-92C2-A847-6D7A-DE000CCE5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4255" y="1497366"/>
              <a:ext cx="2589743" cy="2221121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BC4E27C6-8341-F085-1161-D6779EA8888D}"/>
              </a:ext>
            </a:extLst>
          </p:cNvPr>
          <p:cNvGrpSpPr/>
          <p:nvPr/>
        </p:nvGrpSpPr>
        <p:grpSpPr>
          <a:xfrm>
            <a:off x="6159215" y="2756368"/>
            <a:ext cx="6310523" cy="3807120"/>
            <a:chOff x="6004775" y="3290756"/>
            <a:chExt cx="6310523" cy="3807120"/>
          </a:xfrm>
        </p:grpSpPr>
        <p:graphicFrame>
          <p:nvGraphicFramePr>
            <p:cNvPr id="35" name="Grafiek 34">
              <a:extLst>
                <a:ext uri="{FF2B5EF4-FFF2-40B4-BE49-F238E27FC236}">
                  <a16:creationId xmlns:a16="http://schemas.microsoft.com/office/drawing/2014/main" id="{B12E0782-787D-F967-0C3D-0CCD1335C0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90604077"/>
                </p:ext>
              </p:extLst>
            </p:nvPr>
          </p:nvGraphicFramePr>
          <p:xfrm>
            <a:off x="6773347" y="4101632"/>
            <a:ext cx="4115675" cy="26534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07588175-3B90-3429-630A-5D9909EA7FEB}"/>
                </a:ext>
              </a:extLst>
            </p:cNvPr>
            <p:cNvSpPr txBox="1"/>
            <p:nvPr/>
          </p:nvSpPr>
          <p:spPr>
            <a:xfrm>
              <a:off x="8935144" y="3290756"/>
              <a:ext cx="1953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 err="1">
                  <a:solidFill>
                    <a:schemeClr val="bg1"/>
                  </a:solidFill>
                  <a:highlight>
                    <a:srgbClr val="C10C1A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Moins</a:t>
              </a:r>
              <a:r>
                <a:rPr lang="nl-BE" sz="2000" dirty="0">
                  <a:solidFill>
                    <a:schemeClr val="bg1"/>
                  </a:solidFill>
                  <a:highlight>
                    <a:srgbClr val="C10C1A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 de 5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F74054BD-A49B-9124-CFF7-0FB96CB048E7}"/>
                </a:ext>
              </a:extLst>
            </p:cNvPr>
            <p:cNvSpPr txBox="1"/>
            <p:nvPr/>
          </p:nvSpPr>
          <p:spPr>
            <a:xfrm>
              <a:off x="6285370" y="6081300"/>
              <a:ext cx="16520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000" dirty="0">
                  <a:solidFill>
                    <a:schemeClr val="bg1"/>
                  </a:solidFill>
                  <a:highlight>
                    <a:srgbClr val="688989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7 </a:t>
              </a:r>
              <a:r>
                <a:rPr lang="nl-BE" sz="2000" dirty="0" err="1">
                  <a:solidFill>
                    <a:schemeClr val="bg1"/>
                  </a:solidFill>
                  <a:highlight>
                    <a:srgbClr val="688989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ou</a:t>
              </a:r>
              <a:r>
                <a:rPr lang="nl-BE" sz="2000" dirty="0">
                  <a:solidFill>
                    <a:schemeClr val="bg1"/>
                  </a:solidFill>
                  <a:highlight>
                    <a:srgbClr val="688989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 8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7F79B027-5D6F-E0BE-3C2B-4D48AF29365E}"/>
                </a:ext>
              </a:extLst>
            </p:cNvPr>
            <p:cNvSpPr txBox="1"/>
            <p:nvPr/>
          </p:nvSpPr>
          <p:spPr>
            <a:xfrm>
              <a:off x="10425630" y="5196331"/>
              <a:ext cx="11765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chemeClr val="bg1"/>
                  </a:solidFill>
                  <a:highlight>
                    <a:srgbClr val="182744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9 </a:t>
              </a:r>
              <a:r>
                <a:rPr lang="nl-BE" sz="2000" dirty="0" err="1">
                  <a:solidFill>
                    <a:schemeClr val="bg1"/>
                  </a:solidFill>
                  <a:highlight>
                    <a:srgbClr val="182744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ou</a:t>
              </a:r>
              <a:r>
                <a:rPr lang="nl-BE" sz="2000" dirty="0">
                  <a:solidFill>
                    <a:schemeClr val="bg1"/>
                  </a:solidFill>
                  <a:highlight>
                    <a:srgbClr val="182744"/>
                  </a:highlight>
                  <a:latin typeface="Filson Pro Light" panose="02000000000000000000" pitchFamily="50" charset="0"/>
                  <a:ea typeface="Roboto Condensed" panose="02000000000000000000" pitchFamily="2" charset="0"/>
                </a:rPr>
                <a:t> 10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970E4FC2-80CD-0EFE-D3D1-1DFE5BB4B0A8}"/>
                </a:ext>
              </a:extLst>
            </p:cNvPr>
            <p:cNvSpPr txBox="1"/>
            <p:nvPr/>
          </p:nvSpPr>
          <p:spPr>
            <a:xfrm>
              <a:off x="9869808" y="5754725"/>
              <a:ext cx="2445490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60</a:t>
              </a:r>
              <a:r>
                <a:rPr lang="nl-BE" sz="3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0A03A454-0E92-EFB0-3E23-0A538FF2864C}"/>
                </a:ext>
              </a:extLst>
            </p:cNvPr>
            <p:cNvSpPr txBox="1"/>
            <p:nvPr/>
          </p:nvSpPr>
          <p:spPr>
            <a:xfrm>
              <a:off x="6004775" y="6501879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688989"/>
                  </a:solidFill>
                  <a:latin typeface="Filson Pro Black" panose="02000000000000000000" pitchFamily="50" charset="0"/>
                </a:rPr>
                <a:t>36</a:t>
              </a:r>
              <a:r>
                <a:rPr lang="nl-BE" sz="3200" dirty="0">
                  <a:solidFill>
                    <a:srgbClr val="688989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688989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EF4458CD-7329-DF69-9614-C4F2B6E2B699}"/>
                </a:ext>
              </a:extLst>
            </p:cNvPr>
            <p:cNvSpPr txBox="1"/>
            <p:nvPr/>
          </p:nvSpPr>
          <p:spPr>
            <a:xfrm>
              <a:off x="7055149" y="3490811"/>
              <a:ext cx="949377" cy="400110"/>
            </a:xfrm>
            <a:prstGeom prst="rect">
              <a:avLst/>
            </a:prstGeom>
            <a:solidFill>
              <a:srgbClr val="F6D7CA"/>
            </a:solidFill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  <a:ea typeface="Roboto Condensed" panose="02000000000000000000" pitchFamily="2" charset="0"/>
                </a:rPr>
                <a:t>5 </a:t>
              </a:r>
              <a:r>
                <a:rPr lang="nl-BE" sz="2000" dirty="0" err="1">
                  <a:solidFill>
                    <a:srgbClr val="182744"/>
                  </a:solidFill>
                  <a:latin typeface="Filson Pro Light" panose="02000000000000000000" pitchFamily="50" charset="0"/>
                  <a:ea typeface="Roboto Condensed" panose="02000000000000000000" pitchFamily="2" charset="0"/>
                </a:rPr>
                <a:t>ou</a:t>
              </a: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  <a:ea typeface="Roboto Condensed" panose="02000000000000000000" pitchFamily="2" charset="0"/>
                </a:rPr>
                <a:t> 6</a:t>
              </a: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DCE5B6C0-9111-771E-8014-14A86B276993}"/>
                </a:ext>
              </a:extLst>
            </p:cNvPr>
            <p:cNvSpPr txBox="1"/>
            <p:nvPr/>
          </p:nvSpPr>
          <p:spPr>
            <a:xfrm>
              <a:off x="6694156" y="3917115"/>
              <a:ext cx="1774967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4</a:t>
              </a:r>
              <a:r>
                <a:rPr lang="nl-BE" sz="3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79823F41-6642-7C12-6743-7F284AD7C6E7}"/>
                </a:ext>
              </a:extLst>
            </p:cNvPr>
            <p:cNvSpPr txBox="1"/>
            <p:nvPr/>
          </p:nvSpPr>
          <p:spPr>
            <a:xfrm>
              <a:off x="8489306" y="3785063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00000"/>
                  </a:solidFill>
                  <a:latin typeface="Filson Pro Black" panose="02000000000000000000" pitchFamily="50" charset="0"/>
                </a:rPr>
                <a:t>1</a:t>
              </a:r>
              <a:r>
                <a:rPr lang="nl-BE" sz="3200" dirty="0">
                  <a:solidFill>
                    <a:srgbClr val="C00000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00000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E057E931-928C-F3C6-8276-BD0D11877DD3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5EFC857C-601E-F2E8-3E0D-C26F02DA5886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B95AA56D-0403-3297-3ED0-7D1BA27E0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111CC2ED-018C-ED00-9A19-7D4FCCEFC8D4}"/>
              </a:ext>
            </a:extLst>
          </p:cNvPr>
          <p:cNvSpPr txBox="1"/>
          <p:nvPr/>
        </p:nvSpPr>
        <p:spPr>
          <a:xfrm>
            <a:off x="6906182" y="6482379"/>
            <a:ext cx="5286556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400" dirty="0">
                <a:solidFill>
                  <a:srgbClr val="182744"/>
                </a:solidFill>
                <a:latin typeface="Filson Pro Light" panose="02000000000000000000" pitchFamily="50" charset="0"/>
              </a:rPr>
              <a:t>DANS QUELLE MESURE RECOMMANDERIEZ-VOUS UN SÉJOUR À LA CÔTE BELGE À VOS AMIS, VOTRE FAMILLE, DES CONNAISSANCES ?</a:t>
            </a:r>
          </a:p>
        </p:txBody>
      </p:sp>
    </p:spTree>
    <p:extLst>
      <p:ext uri="{BB962C8B-B14F-4D97-AF65-F5344CB8AC3E}">
        <p14:creationId xmlns:p14="http://schemas.microsoft.com/office/powerpoint/2010/main" val="2929372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664261" y="638894"/>
            <a:ext cx="103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RÉSIDENCES SECONDAIRES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225AF0F-F26A-F983-2C71-CD4EDAD99120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 descr="Afbeelding met tekst, teken&#10;&#10;Automatisch gegenereerde beschrijving">
            <a:extLst>
              <a:ext uri="{FF2B5EF4-FFF2-40B4-BE49-F238E27FC236}">
                <a16:creationId xmlns:a16="http://schemas.microsoft.com/office/drawing/2014/main" id="{5F783338-E8BD-B54B-A87B-F6E23F684D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C747E39-468B-3570-D7CB-63F52BD4C9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2" y="5712298"/>
            <a:ext cx="3125404" cy="114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61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7607324-8CE2-1D03-7157-254C53F58754}"/>
              </a:ext>
            </a:extLst>
          </p:cNvPr>
          <p:cNvSpPr txBox="1"/>
          <p:nvPr/>
        </p:nvSpPr>
        <p:spPr>
          <a:xfrm>
            <a:off x="554244" y="1444152"/>
            <a:ext cx="4792827" cy="788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= </a:t>
            </a:r>
            <a:r>
              <a:rPr lang="nl-BE" sz="32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20</a:t>
            </a:r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% DES RÉSIDENCES DE VACANCES À LA CÔTE BELGE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D384B05-11CF-E961-7C8C-C0964991FC0D}"/>
              </a:ext>
            </a:extLst>
          </p:cNvPr>
          <p:cNvSpPr txBox="1"/>
          <p:nvPr/>
        </p:nvSpPr>
        <p:spPr>
          <a:xfrm>
            <a:off x="540082" y="232879"/>
            <a:ext cx="10725326" cy="98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 PROPRIÉTAIRES DE 19 811 RÉSIDENCES DE VACANCES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1842618-BD46-AE7B-A3FF-53C38099DD1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6087B9F-8007-392C-E3B1-294E76F34B7D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A22EC72-9B4A-77A7-AAB8-C81C78550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D5C63582-606D-BB9C-85BC-6098B23FD01A}"/>
              </a:ext>
            </a:extLst>
          </p:cNvPr>
          <p:cNvGrpSpPr/>
          <p:nvPr/>
        </p:nvGrpSpPr>
        <p:grpSpPr>
          <a:xfrm>
            <a:off x="1458178" y="1505646"/>
            <a:ext cx="8879046" cy="5024855"/>
            <a:chOff x="1458178" y="1505646"/>
            <a:chExt cx="8879046" cy="5024855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AF6B4A2-E5B4-87AB-DB07-39127BD2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720" y="2053712"/>
              <a:ext cx="7031214" cy="431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E4AEE89-173D-5F72-75C4-AF4C3733ACC1}"/>
                </a:ext>
              </a:extLst>
            </p:cNvPr>
            <p:cNvSpPr txBox="1"/>
            <p:nvPr/>
          </p:nvSpPr>
          <p:spPr>
            <a:xfrm>
              <a:off x="2387320" y="4162825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1 340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NIEUWPOORT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6B3C53C0-C061-6068-2CE6-193B0EF276B8}"/>
                </a:ext>
              </a:extLst>
            </p:cNvPr>
            <p:cNvSpPr txBox="1"/>
            <p:nvPr/>
          </p:nvSpPr>
          <p:spPr>
            <a:xfrm>
              <a:off x="3115208" y="6007281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5 270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KOKSIJDE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4B691ACA-0DD7-CEB8-6405-CF71E82C022F}"/>
                </a:ext>
              </a:extLst>
            </p:cNvPr>
            <p:cNvSpPr txBox="1"/>
            <p:nvPr/>
          </p:nvSpPr>
          <p:spPr>
            <a:xfrm>
              <a:off x="1458178" y="4816379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3 142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DE PANNE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6002632-B333-5E9E-8DCB-2B7C7A377FB1}"/>
                </a:ext>
              </a:extLst>
            </p:cNvPr>
            <p:cNvSpPr txBox="1"/>
            <p:nvPr/>
          </p:nvSpPr>
          <p:spPr>
            <a:xfrm>
              <a:off x="4701914" y="5577440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2 567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MIDDELKERKE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FF27094F-0A7C-B40F-3EDA-A4AC7EE5C7FB}"/>
                </a:ext>
              </a:extLst>
            </p:cNvPr>
            <p:cNvSpPr txBox="1"/>
            <p:nvPr/>
          </p:nvSpPr>
          <p:spPr>
            <a:xfrm>
              <a:off x="3852080" y="3328252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1 515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OOSTENDE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9DB0366-C188-6263-F889-4D5D46D9CB60}"/>
                </a:ext>
              </a:extLst>
            </p:cNvPr>
            <p:cNvSpPr txBox="1"/>
            <p:nvPr/>
          </p:nvSpPr>
          <p:spPr>
            <a:xfrm>
              <a:off x="5866404" y="4249786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158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BREDENE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4C2FD04-4978-F939-51A0-94B4EE1F19B7}"/>
                </a:ext>
              </a:extLst>
            </p:cNvPr>
            <p:cNvSpPr txBox="1"/>
            <p:nvPr/>
          </p:nvSpPr>
          <p:spPr>
            <a:xfrm>
              <a:off x="5092377" y="2663272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1 477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DE HAAN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C2AD1D69-475F-2379-CD21-29428FB8EC82}"/>
                </a:ext>
              </a:extLst>
            </p:cNvPr>
            <p:cNvSpPr txBox="1"/>
            <p:nvPr/>
          </p:nvSpPr>
          <p:spPr>
            <a:xfrm>
              <a:off x="6876947" y="3450155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699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BLANKENBERGE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9588E415-CA61-1E19-9001-C59E217D7FD1}"/>
                </a:ext>
              </a:extLst>
            </p:cNvPr>
            <p:cNvSpPr txBox="1"/>
            <p:nvPr/>
          </p:nvSpPr>
          <p:spPr>
            <a:xfrm>
              <a:off x="6624155" y="1505646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71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ZEEBRUGGE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10DFAF7-0EBF-B153-CCB8-E1FD9CC3D666}"/>
                </a:ext>
              </a:extLst>
            </p:cNvPr>
            <p:cNvSpPr txBox="1"/>
            <p:nvPr/>
          </p:nvSpPr>
          <p:spPr>
            <a:xfrm>
              <a:off x="8890069" y="2639699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3 572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KNOKKE-HEIST</a:t>
              </a:r>
            </a:p>
          </p:txBody>
        </p: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013A9BDD-FDE7-70C4-61F7-A6E17A07EE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06791" y="5339599"/>
              <a:ext cx="71535" cy="33391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CDE84667-A511-B6E8-BD4E-6F55103A00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7290" y="4739164"/>
              <a:ext cx="125134" cy="338825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20B3218B-A6D0-513A-2EBF-97E4944DCB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2228" y="3947571"/>
              <a:ext cx="229686" cy="28388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chte verbindingslijn met pijl 62">
              <a:extLst>
                <a:ext uri="{FF2B5EF4-FFF2-40B4-BE49-F238E27FC236}">
                  <a16:creationId xmlns:a16="http://schemas.microsoft.com/office/drawing/2014/main" id="{643F715D-CE33-9012-ABC3-19568B34C6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6718" y="3247301"/>
              <a:ext cx="75807" cy="21560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chte verbindingslijn met pijl 64">
              <a:extLst>
                <a:ext uri="{FF2B5EF4-FFF2-40B4-BE49-F238E27FC236}">
                  <a16:creationId xmlns:a16="http://schemas.microsoft.com/office/drawing/2014/main" id="{B61538F2-A83B-D897-3C48-86F9D976F8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6701" y="2059270"/>
              <a:ext cx="75807" cy="340294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met pijl 66">
              <a:extLst>
                <a:ext uri="{FF2B5EF4-FFF2-40B4-BE49-F238E27FC236}">
                  <a16:creationId xmlns:a16="http://schemas.microsoft.com/office/drawing/2014/main" id="{F70C27F9-5F5B-DC2C-4B14-B12F7B398EF1}"/>
                </a:ext>
              </a:extLst>
            </p:cNvPr>
            <p:cNvCxnSpPr>
              <a:cxnSpLocks/>
            </p:cNvCxnSpPr>
            <p:nvPr/>
          </p:nvCxnSpPr>
          <p:spPr>
            <a:xfrm>
              <a:off x="8399909" y="2751934"/>
              <a:ext cx="392189" cy="87819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echte verbindingslijn met pijl 68">
              <a:extLst>
                <a:ext uri="{FF2B5EF4-FFF2-40B4-BE49-F238E27FC236}">
                  <a16:creationId xmlns:a16="http://schemas.microsoft.com/office/drawing/2014/main" id="{BB5B2226-D632-8EFC-7CD5-D365DF183E0A}"/>
                </a:ext>
              </a:extLst>
            </p:cNvPr>
            <p:cNvCxnSpPr>
              <a:cxnSpLocks/>
            </p:cNvCxnSpPr>
            <p:nvPr/>
          </p:nvCxnSpPr>
          <p:spPr>
            <a:xfrm>
              <a:off x="6723504" y="3180221"/>
              <a:ext cx="321631" cy="148031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chte verbindingslijn met pijl 70">
              <a:extLst>
                <a:ext uri="{FF2B5EF4-FFF2-40B4-BE49-F238E27FC236}">
                  <a16:creationId xmlns:a16="http://schemas.microsoft.com/office/drawing/2014/main" id="{879D43F5-13B1-CF5D-2D96-897729E6532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949" y="4040002"/>
              <a:ext cx="283491" cy="22807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chte verbindingslijn met pijl 72">
              <a:extLst>
                <a:ext uri="{FF2B5EF4-FFF2-40B4-BE49-F238E27FC236}">
                  <a16:creationId xmlns:a16="http://schemas.microsoft.com/office/drawing/2014/main" id="{35CACD8D-3E8A-C8DB-45EA-DA87005767F4}"/>
                </a:ext>
              </a:extLst>
            </p:cNvPr>
            <p:cNvCxnSpPr>
              <a:cxnSpLocks/>
            </p:cNvCxnSpPr>
            <p:nvPr/>
          </p:nvCxnSpPr>
          <p:spPr>
            <a:xfrm>
              <a:off x="4500715" y="5330072"/>
              <a:ext cx="201199" cy="247368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chte verbindingslijn met pijl 74">
              <a:extLst>
                <a:ext uri="{FF2B5EF4-FFF2-40B4-BE49-F238E27FC236}">
                  <a16:creationId xmlns:a16="http://schemas.microsoft.com/office/drawing/2014/main" id="{0B0CB24D-6EE2-C4AF-F23F-76791A93C938}"/>
                </a:ext>
              </a:extLst>
            </p:cNvPr>
            <p:cNvCxnSpPr>
              <a:cxnSpLocks/>
            </p:cNvCxnSpPr>
            <p:nvPr/>
          </p:nvCxnSpPr>
          <p:spPr>
            <a:xfrm>
              <a:off x="3109392" y="5662594"/>
              <a:ext cx="174398" cy="247368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Afgeronde rechthoek 41">
            <a:extLst>
              <a:ext uri="{FF2B5EF4-FFF2-40B4-BE49-F238E27FC236}">
                <a16:creationId xmlns:a16="http://schemas.microsoft.com/office/drawing/2014/main" id="{65FF2D0A-5D78-EB6D-FBFA-712E7BCF8D5F}"/>
              </a:ext>
            </a:extLst>
          </p:cNvPr>
          <p:cNvSpPr/>
          <p:nvPr/>
        </p:nvSpPr>
        <p:spPr>
          <a:xfrm>
            <a:off x="6429703" y="5175223"/>
            <a:ext cx="5654726" cy="1593015"/>
          </a:xfrm>
          <a:prstGeom prst="round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C4BCBF85-E2BD-E4C0-95F8-9A4219D80609}"/>
              </a:ext>
            </a:extLst>
          </p:cNvPr>
          <p:cNvSpPr txBox="1"/>
          <p:nvPr/>
        </p:nvSpPr>
        <p:spPr>
          <a:xfrm>
            <a:off x="6531547" y="5223577"/>
            <a:ext cx="5733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2021: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± </a:t>
            </a:r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700 000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ARRIVÉES DES BELGES FRANCOPHONES (21%)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3,9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MILLIONS DE NUITÉES</a:t>
            </a:r>
          </a:p>
        </p:txBody>
      </p:sp>
    </p:spTree>
    <p:extLst>
      <p:ext uri="{BB962C8B-B14F-4D97-AF65-F5344CB8AC3E}">
        <p14:creationId xmlns:p14="http://schemas.microsoft.com/office/powerpoint/2010/main" val="3520768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2632 PROPRIÉTAIRES DE LA PROVINCE LIÈGE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ACC46B-DD33-605E-416C-B6C4030E2491}"/>
              </a:ext>
            </a:extLst>
          </p:cNvPr>
          <p:cNvSpPr txBox="1"/>
          <p:nvPr/>
        </p:nvSpPr>
        <p:spPr>
          <a:xfrm>
            <a:off x="541528" y="1829710"/>
            <a:ext cx="4759219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ENVIRON 2650 FAMILLES DE LA PROVINCE LIÈGE SONT PROPRIÉTAIRES D’UNE RÉSIDENCE SECONDAIRE À LA CÔTE BELGE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13% DE TOUTES LES RÉSIDENCES DE VACANCES DE BELGES FRANCOPHONES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6F76B4E-0AE2-1118-00E3-BB64BFD6F951}"/>
              </a:ext>
            </a:extLst>
          </p:cNvPr>
          <p:cNvSpPr txBox="1"/>
          <p:nvPr/>
        </p:nvSpPr>
        <p:spPr>
          <a:xfrm>
            <a:off x="3822117" y="4996085"/>
            <a:ext cx="4126561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solidFill>
                  <a:srgbClr val="182744"/>
                </a:solidFill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: LA PANNE, </a:t>
            </a:r>
            <a:r>
              <a:rPr lang="fr-FR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KNOKKE-HEIST ET COXYDE</a:t>
            </a:r>
            <a:endParaRPr lang="nl-BE" sz="18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B9BE7A6A-3F83-1090-5871-1EDAD8824713}"/>
              </a:ext>
            </a:extLst>
          </p:cNvPr>
          <p:cNvGrpSpPr/>
          <p:nvPr/>
        </p:nvGrpSpPr>
        <p:grpSpPr>
          <a:xfrm>
            <a:off x="5375065" y="1506342"/>
            <a:ext cx="6275407" cy="3845315"/>
            <a:chOff x="5375065" y="1506342"/>
            <a:chExt cx="6275407" cy="3845315"/>
          </a:xfrm>
        </p:grpSpPr>
        <p:pic>
          <p:nvPicPr>
            <p:cNvPr id="2" name="Afbeelding 1" descr="Afbeelding met kaart&#10;&#10;Automatisch gegenereerde beschrijving">
              <a:extLst>
                <a:ext uri="{FF2B5EF4-FFF2-40B4-BE49-F238E27FC236}">
                  <a16:creationId xmlns:a16="http://schemas.microsoft.com/office/drawing/2014/main" id="{CC4CA333-866D-788E-E38A-6CBC409AD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065" y="1506342"/>
              <a:ext cx="6120000" cy="3845315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2200052C-92DC-79BC-4F72-636B2336E3E9}"/>
                </a:ext>
              </a:extLst>
            </p:cNvPr>
            <p:cNvSpPr txBox="1"/>
            <p:nvPr/>
          </p:nvSpPr>
          <p:spPr>
            <a:xfrm>
              <a:off x="9204982" y="2243979"/>
              <a:ext cx="2445490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36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13</a:t>
              </a:r>
              <a:r>
                <a:rPr lang="nl-BE" sz="2800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36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E0BD7AC-0675-B3F2-5862-D6020EEB413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9E294EA1-03C3-EB73-FC3B-00E7C7FC6A0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E8111A7-F3D2-CE92-EBB3-BF804E0E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215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kust, strand, natuur">
            <a:extLst>
              <a:ext uri="{FF2B5EF4-FFF2-40B4-BE49-F238E27FC236}">
                <a16:creationId xmlns:a16="http://schemas.microsoft.com/office/drawing/2014/main" id="{BA209C35-2507-AFC3-0C78-EA05CBDA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D448AD-BD27-BB22-2D13-CFC18E3C13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92314" y="404813"/>
            <a:ext cx="8424166" cy="1008062"/>
          </a:xfrm>
        </p:spPr>
        <p:txBody>
          <a:bodyPr/>
          <a:lstStyle/>
          <a:p>
            <a:r>
              <a:rPr lang="en-US" sz="3200" dirty="0" err="1">
                <a:solidFill>
                  <a:srgbClr val="000000"/>
                </a:solidFill>
              </a:rPr>
              <a:t>En</a:t>
            </a:r>
            <a:r>
              <a:rPr lang="en-US" sz="3200" dirty="0">
                <a:solidFill>
                  <a:srgbClr val="000000"/>
                </a:solidFill>
              </a:rPr>
              <a:t> plus…         des </a:t>
            </a:r>
            <a:r>
              <a:rPr lang="en-US" sz="3200" dirty="0" err="1">
                <a:solidFill>
                  <a:srgbClr val="000000"/>
                </a:solidFill>
              </a:rPr>
              <a:t>lieux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époustouflants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17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water, lucht, buiten&#10;&#10;Automatisch gegenereerde beschrijving">
            <a:extLst>
              <a:ext uri="{FF2B5EF4-FFF2-40B4-BE49-F238E27FC236}">
                <a16:creationId xmlns:a16="http://schemas.microsoft.com/office/drawing/2014/main" id="{A2CBBFE6-567E-A96D-05CA-1A6AD25D6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6" y="1592263"/>
            <a:ext cx="3313113" cy="2641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35E973-86F4-8BE0-43E8-03F41161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9587"/>
          <a:stretch/>
        </p:blipFill>
        <p:spPr>
          <a:xfrm>
            <a:off x="2568576" y="4297363"/>
            <a:ext cx="3313113" cy="1860550"/>
          </a:xfrm>
          <a:prstGeom prst="rect">
            <a:avLst/>
          </a:prstGeom>
        </p:spPr>
      </p:pic>
      <p:pic>
        <p:nvPicPr>
          <p:cNvPr id="9" name="Afbeelding 8" descr="Afbeelding met lucht, buiten, pier, scène&#10;&#10;Automatisch gegenereerde beschrijving">
            <a:extLst>
              <a:ext uri="{FF2B5EF4-FFF2-40B4-BE49-F238E27FC236}">
                <a16:creationId xmlns:a16="http://schemas.microsoft.com/office/drawing/2014/main" id="{E5EF27D0-35EE-9127-89DC-8ED8942FE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76" y="1592263"/>
            <a:ext cx="3673475" cy="2408238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CCE2701-524E-2C80-4FAF-29C4E5790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r="-1" b="-1"/>
          <a:stretch/>
        </p:blipFill>
        <p:spPr>
          <a:xfrm>
            <a:off x="5946776" y="4064001"/>
            <a:ext cx="3673475" cy="20939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2F4E25E-0DBC-E796-E88D-CB672F3A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140 </a:t>
            </a:r>
            <a:r>
              <a:rPr lang="en-US" sz="2000" dirty="0" err="1"/>
              <a:t>lieux</a:t>
            </a:r>
            <a:r>
              <a:rPr lang="en-US" sz="2000" dirty="0"/>
              <a:t> </a:t>
            </a:r>
            <a:r>
              <a:rPr lang="en-US" sz="2000" dirty="0" err="1"/>
              <a:t>époustouflants</a:t>
            </a:r>
            <a:r>
              <a:rPr lang="en-US" sz="2000" dirty="0"/>
              <a:t>, 47 </a:t>
            </a:r>
            <a:r>
              <a:rPr lang="en-US" sz="2000" dirty="0" err="1"/>
              <a:t>photographes</a:t>
            </a:r>
            <a:r>
              <a:rPr lang="en-US" sz="2000" dirty="0"/>
              <a:t>, des escapades</a:t>
            </a:r>
          </a:p>
        </p:txBody>
      </p:sp>
    </p:spTree>
    <p:extLst>
      <p:ext uri="{BB962C8B-B14F-4D97-AF65-F5344CB8AC3E}">
        <p14:creationId xmlns:p14="http://schemas.microsoft.com/office/powerpoint/2010/main" val="3217176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31B43-5D49-BC89-2503-B9292398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nl-BE" dirty="0"/>
              <a:t>Les stations </a:t>
            </a:r>
            <a:r>
              <a:rPr lang="nl-BE" dirty="0" err="1"/>
              <a:t>balnéaires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58541BC-B588-112B-AAFD-CFC9A797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958" y="1600200"/>
            <a:ext cx="6865635" cy="4565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23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vak 16">
            <a:extLst>
              <a:ext uri="{FF2B5EF4-FFF2-40B4-BE49-F238E27FC236}">
                <a16:creationId xmlns:a16="http://schemas.microsoft.com/office/drawing/2014/main" id="{7725D573-F864-1859-8FF5-A8608F008847}"/>
              </a:ext>
            </a:extLst>
          </p:cNvPr>
          <p:cNvSpPr txBox="1"/>
          <p:nvPr/>
        </p:nvSpPr>
        <p:spPr>
          <a:xfrm>
            <a:off x="683586" y="408347"/>
            <a:ext cx="935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MERCI POUR VOTRE ATTENTION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575B725-F535-17BC-65B6-215BC2A4BD8D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 descr="Afbeelding met tekst, teken&#10;&#10;Automatisch gegenereerde beschrijving">
            <a:extLst>
              <a:ext uri="{FF2B5EF4-FFF2-40B4-BE49-F238E27FC236}">
                <a16:creationId xmlns:a16="http://schemas.microsoft.com/office/drawing/2014/main" id="{915A1E12-8EF4-DE8E-0728-D31AE2A8C2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DC978C1-5988-8483-6522-B41DFF8798B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8" y="5728038"/>
            <a:ext cx="3107485" cy="11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3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C8DC8000-D12C-C4A0-66AF-B5FF86565491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B4B1AE-DEBC-5D9E-91F4-1CF70794E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111" y="5826397"/>
            <a:ext cx="1997587" cy="93713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248111" y="343500"/>
            <a:ext cx="10317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</a:t>
            </a:r>
          </a:p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À LA CÔTE BELGE</a:t>
            </a:r>
          </a:p>
        </p:txBody>
      </p:sp>
      <p:pic>
        <p:nvPicPr>
          <p:cNvPr id="9" name="Afbeelding 8" descr="Afbeelding met tekst, teken&#10;&#10;Automatisch gegenereerde beschrijving">
            <a:extLst>
              <a:ext uri="{FF2B5EF4-FFF2-40B4-BE49-F238E27FC236}">
                <a16:creationId xmlns:a16="http://schemas.microsoft.com/office/drawing/2014/main" id="{1D69F024-EB6B-6FA2-3247-1B4FC643A3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0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D3C6F10A-0A35-7F88-2AEE-75C5B1B6849A}"/>
              </a:ext>
            </a:extLst>
          </p:cNvPr>
          <p:cNvSpPr/>
          <p:nvPr/>
        </p:nvSpPr>
        <p:spPr>
          <a:xfrm>
            <a:off x="348339" y="1944330"/>
            <a:ext cx="11111219" cy="4108126"/>
          </a:xfrm>
          <a:prstGeom prst="round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21AA0F0-DAA9-129A-029D-CDCDBAFA53A6}"/>
              </a:ext>
            </a:extLst>
          </p:cNvPr>
          <p:cNvSpPr txBox="1"/>
          <p:nvPr/>
        </p:nvSpPr>
        <p:spPr>
          <a:xfrm>
            <a:off x="531375" y="1780333"/>
            <a:ext cx="10310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3,4 MILLIONS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DE BELGES FRANCOPHONES À LA CÔTE BELGE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endParaRPr lang="nl-BE" sz="2400" dirty="0">
              <a:solidFill>
                <a:srgbClr val="C10C1A"/>
              </a:solidFill>
              <a:latin typeface="Filson Pro Light" panose="02000000000000000000" pitchFamily="50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2" y="250297"/>
            <a:ext cx="12174432" cy="54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 À LA CÔTE BELGE EN 2021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6AD68BAC-0CDF-782D-9C3F-274528B94C3E}"/>
              </a:ext>
            </a:extLst>
          </p:cNvPr>
          <p:cNvSpPr txBox="1"/>
          <p:nvPr/>
        </p:nvSpPr>
        <p:spPr>
          <a:xfrm>
            <a:off x="540081" y="966750"/>
            <a:ext cx="9020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LES BELGES FRANCOPHONES SONT IMPORTANTS POUR LA CÔTE BELGE. EN 2021:</a:t>
            </a:r>
            <a:endParaRPr lang="nl-BE" sz="24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A0C05A5-6758-3F12-9A6B-0401E9FB0369}"/>
              </a:ext>
            </a:extLst>
          </p:cNvPr>
          <p:cNvGrpSpPr/>
          <p:nvPr/>
        </p:nvGrpSpPr>
        <p:grpSpPr>
          <a:xfrm>
            <a:off x="873144" y="2900764"/>
            <a:ext cx="2689658" cy="2124555"/>
            <a:chOff x="873144" y="2900764"/>
            <a:chExt cx="2689658" cy="2124555"/>
          </a:xfrm>
        </p:grpSpPr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B13874E6-F0BF-D030-2436-9EF97069578E}"/>
                </a:ext>
              </a:extLst>
            </p:cNvPr>
            <p:cNvSpPr txBox="1"/>
            <p:nvPr/>
          </p:nvSpPr>
          <p:spPr>
            <a:xfrm>
              <a:off x="873144" y="4434388"/>
              <a:ext cx="268965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EXCURSIONNISME D’UNE JOURNEE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505BCB8-31FB-62F7-7585-4D94BF03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59342" y="2900764"/>
              <a:ext cx="517262" cy="1404000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35893943-B106-AD19-4FFF-DBCF3AE3BA7F}"/>
              </a:ext>
            </a:extLst>
          </p:cNvPr>
          <p:cNvGrpSpPr/>
          <p:nvPr/>
        </p:nvGrpSpPr>
        <p:grpSpPr>
          <a:xfrm>
            <a:off x="4013420" y="2900764"/>
            <a:ext cx="3642798" cy="2124555"/>
            <a:chOff x="4013420" y="2900764"/>
            <a:chExt cx="3642798" cy="2124555"/>
          </a:xfrm>
        </p:grpSpPr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2E4655BC-51A6-11AD-B124-9B643551520C}"/>
                </a:ext>
              </a:extLst>
            </p:cNvPr>
            <p:cNvSpPr txBox="1"/>
            <p:nvPr/>
          </p:nvSpPr>
          <p:spPr>
            <a:xfrm>
              <a:off x="4013420" y="4434388"/>
              <a:ext cx="364279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RÉSIDENTS EN HÉBERGEMENTS COMMERCIAUX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7306AC6-36EA-8D5E-44BC-2E3CC331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56655" y="2900764"/>
              <a:ext cx="812842" cy="1404000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4AB9E359-651F-C777-6295-E7BC574AFBC1}"/>
              </a:ext>
            </a:extLst>
          </p:cNvPr>
          <p:cNvGrpSpPr/>
          <p:nvPr/>
        </p:nvGrpSpPr>
        <p:grpSpPr>
          <a:xfrm>
            <a:off x="7786973" y="2782844"/>
            <a:ext cx="3642798" cy="2001444"/>
            <a:chOff x="7895140" y="2900764"/>
            <a:chExt cx="3642798" cy="2001444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615CCE74-FE18-A31E-A4F1-B8CF9FA641CB}"/>
                </a:ext>
              </a:extLst>
            </p:cNvPr>
            <p:cNvSpPr txBox="1"/>
            <p:nvPr/>
          </p:nvSpPr>
          <p:spPr>
            <a:xfrm>
              <a:off x="7895140" y="4557498"/>
              <a:ext cx="3642798" cy="3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RÉSIDENTS SECONDAIRES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D9F663E-FC8D-ABBA-63B1-1F2F74B2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9549" y="2900764"/>
              <a:ext cx="1238826" cy="1404000"/>
            </a:xfrm>
            <a:prstGeom prst="rect">
              <a:avLst/>
            </a:prstGeom>
          </p:spPr>
        </p:pic>
      </p:grpSp>
      <p:pic>
        <p:nvPicPr>
          <p:cNvPr id="11" name="Afbeelding 10" descr="Afbeelding met kaart&#10;&#10;Automatisch gegenereerde beschrijving">
            <a:extLst>
              <a:ext uri="{FF2B5EF4-FFF2-40B4-BE49-F238E27FC236}">
                <a16:creationId xmlns:a16="http://schemas.microsoft.com/office/drawing/2014/main" id="{395816F3-4281-ECF7-E9D3-7C1CE67E3F8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61" y="911774"/>
            <a:ext cx="2424404" cy="1904577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5C3B83A9-C5DB-05B5-9F22-B08B389CB08A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3A5DE094-592C-892C-981C-2726FBA4A2E7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9E2FC7E-1565-8322-9B02-962D5C9C6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75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2" y="232879"/>
            <a:ext cx="11712878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3,4 MILLIONS DE BELGES FRANCOPHONES À LA CÔTE BELGE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EB75C372-7090-E68A-3FAB-1CC7B0A31D88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5063B44-6915-7662-1F79-B2B2F277541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6FBA90-A226-9431-0934-ED7C841CD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0A99450D-8BDC-2DAF-2D77-F417E4998380}"/>
              </a:ext>
            </a:extLst>
          </p:cNvPr>
          <p:cNvGrpSpPr/>
          <p:nvPr/>
        </p:nvGrpSpPr>
        <p:grpSpPr>
          <a:xfrm>
            <a:off x="873144" y="1880067"/>
            <a:ext cx="2689658" cy="1812597"/>
            <a:chOff x="873144" y="1880067"/>
            <a:chExt cx="2689658" cy="1812597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505BCB8-31FB-62F7-7585-4D94BF03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92500" y="1880067"/>
              <a:ext cx="450947" cy="1224000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B848E9B-DA08-9F71-5EDA-10FA08F47ADC}"/>
                </a:ext>
              </a:extLst>
            </p:cNvPr>
            <p:cNvSpPr txBox="1"/>
            <p:nvPr/>
          </p:nvSpPr>
          <p:spPr>
            <a:xfrm>
              <a:off x="873144" y="3251709"/>
              <a:ext cx="2689658" cy="440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15,5 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MIO</a:t>
              </a: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TOURISTES D’UN JOUR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552DD996-AC82-25B9-2FBB-A9C5C37285FE}"/>
              </a:ext>
            </a:extLst>
          </p:cNvPr>
          <p:cNvGrpSpPr/>
          <p:nvPr/>
        </p:nvGrpSpPr>
        <p:grpSpPr>
          <a:xfrm>
            <a:off x="4278809" y="1880067"/>
            <a:ext cx="3509521" cy="1994131"/>
            <a:chOff x="4278809" y="1880067"/>
            <a:chExt cx="3509521" cy="1994131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7306AC6-36EA-8D5E-44BC-2E3CC331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04518" y="1880067"/>
              <a:ext cx="708632" cy="122400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D00EC8F5-A16F-8343-4D2F-F04672B01F53}"/>
                </a:ext>
              </a:extLst>
            </p:cNvPr>
            <p:cNvSpPr txBox="1"/>
            <p:nvPr/>
          </p:nvSpPr>
          <p:spPr>
            <a:xfrm>
              <a:off x="4278809" y="3260889"/>
              <a:ext cx="3509521" cy="613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2,4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 MIO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VACANCIERS DANS DES H</a:t>
              </a:r>
              <a:r>
                <a:rPr lang="nl-BE" sz="1400" dirty="0">
                  <a:solidFill>
                    <a:srgbClr val="182744"/>
                  </a:solidFill>
                  <a:highlight>
                    <a:srgbClr val="EAEBE3"/>
                  </a:highlight>
                  <a:latin typeface="Filson Pro Black" panose="02000000000000000000" pitchFamily="50" charset="0"/>
                </a:rPr>
                <a:t>É</a:t>
              </a: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BERGEMENTS COMMERCIAUX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75A5C188-F492-8FCA-6C8B-5532870CF549}"/>
              </a:ext>
            </a:extLst>
          </p:cNvPr>
          <p:cNvGrpSpPr/>
          <p:nvPr/>
        </p:nvGrpSpPr>
        <p:grpSpPr>
          <a:xfrm>
            <a:off x="8105429" y="1880067"/>
            <a:ext cx="3166228" cy="2012480"/>
            <a:chOff x="8105429" y="1880067"/>
            <a:chExt cx="3166228" cy="2012480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D9F663E-FC8D-ABBA-63B1-1F2F74B2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58538" y="1880067"/>
              <a:ext cx="1080001" cy="122400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AE2B7A2-957E-3633-1B69-F76393C4CA71}"/>
                </a:ext>
              </a:extLst>
            </p:cNvPr>
            <p:cNvSpPr txBox="1"/>
            <p:nvPr/>
          </p:nvSpPr>
          <p:spPr>
            <a:xfrm>
              <a:off x="8105429" y="3279238"/>
              <a:ext cx="3166228" cy="613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3,2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 MIO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</a:t>
              </a:r>
              <a:r>
                <a:rPr lang="nl-BE" sz="1400" dirty="0">
                  <a:solidFill>
                    <a:srgbClr val="182744"/>
                  </a:solidFill>
                  <a:highlight>
                    <a:srgbClr val="EAEBE3"/>
                  </a:highlight>
                  <a:latin typeface="Filson Pro Black" panose="02000000000000000000" pitchFamily="50" charset="0"/>
                </a:rPr>
                <a:t>É</a:t>
              </a: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SIDENTS SECONDAIRES DANS DES LOGEMENTS DE VACANCES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34AEC004-3607-F71A-4B9D-05F6735C740D}"/>
              </a:ext>
            </a:extLst>
          </p:cNvPr>
          <p:cNvSpPr txBox="1"/>
          <p:nvPr/>
        </p:nvSpPr>
        <p:spPr>
          <a:xfrm>
            <a:off x="4207357" y="1257678"/>
            <a:ext cx="390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RÉSIDENTS EN HÉBERGEMENTS COMMERCIAUX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84B9A5B-EAA2-2A9E-ADE0-B04F102B4DB8}"/>
              </a:ext>
            </a:extLst>
          </p:cNvPr>
          <p:cNvSpPr txBox="1"/>
          <p:nvPr/>
        </p:nvSpPr>
        <p:spPr>
          <a:xfrm>
            <a:off x="545606" y="1319213"/>
            <a:ext cx="39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EXCURSIONNISME D’UNE JOURNÉE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EE07D66-595F-441F-6733-5B1D68D9E1E5}"/>
              </a:ext>
            </a:extLst>
          </p:cNvPr>
          <p:cNvSpPr txBox="1"/>
          <p:nvPr/>
        </p:nvSpPr>
        <p:spPr>
          <a:xfrm>
            <a:off x="8292753" y="1319213"/>
            <a:ext cx="262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RÉSIDENTS SECONDAIRES</a:t>
            </a:r>
          </a:p>
        </p:txBody>
      </p:sp>
      <p:grpSp>
        <p:nvGrpSpPr>
          <p:cNvPr id="55" name="Groep 54">
            <a:extLst>
              <a:ext uri="{FF2B5EF4-FFF2-40B4-BE49-F238E27FC236}">
                <a16:creationId xmlns:a16="http://schemas.microsoft.com/office/drawing/2014/main" id="{C7BD4EA8-1A90-E12F-E23B-E270541C3B5D}"/>
              </a:ext>
            </a:extLst>
          </p:cNvPr>
          <p:cNvGrpSpPr/>
          <p:nvPr/>
        </p:nvGrpSpPr>
        <p:grpSpPr>
          <a:xfrm>
            <a:off x="4393493" y="4059822"/>
            <a:ext cx="3709815" cy="1904577"/>
            <a:chOff x="4278140" y="3990686"/>
            <a:chExt cx="3709815" cy="1904577"/>
          </a:xfrm>
        </p:grpSpPr>
        <p:pic>
          <p:nvPicPr>
            <p:cNvPr id="56" name="Afbeelding 55" descr="Afbeelding met kaart&#10;&#10;Automatisch gegenereerde beschrijving">
              <a:extLst>
                <a:ext uri="{FF2B5EF4-FFF2-40B4-BE49-F238E27FC236}">
                  <a16:creationId xmlns:a16="http://schemas.microsoft.com/office/drawing/2014/main" id="{F2D18F23-9E3B-1C3F-5AEE-A1111A0D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03E27F32-9AC3-370F-C269-77B8207A6834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25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F7178751-4F22-7511-2F82-3AD51861453C}"/>
                </a:ext>
              </a:extLst>
            </p:cNvPr>
            <p:cNvSpPr txBox="1"/>
            <p:nvPr/>
          </p:nvSpPr>
          <p:spPr>
            <a:xfrm>
              <a:off x="6533254" y="5342568"/>
              <a:ext cx="145470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600" dirty="0">
                  <a:latin typeface="Filson Pro Black" panose="02000000000000000000" pitchFamily="50" charset="0"/>
                </a:rPr>
                <a:t>3,2 </a:t>
              </a:r>
              <a:r>
                <a:rPr lang="nl-BE" sz="1600" dirty="0">
                  <a:latin typeface="Filson Pro Light" panose="02000000000000000000" pitchFamily="50" charset="0"/>
                </a:rPr>
                <a:t>MIO NUITEES</a:t>
              </a:r>
              <a:endParaRPr lang="nl-BE" sz="2000" dirty="0">
                <a:latin typeface="Filson Pro Light" panose="02000000000000000000" pitchFamily="50" charset="0"/>
              </a:endParaRP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86845FA3-E814-4C23-BCE6-8415A9C6A6DA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0,6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9AED8D2C-95BA-9888-4EC1-78511DE715E1}"/>
              </a:ext>
            </a:extLst>
          </p:cNvPr>
          <p:cNvGrpSpPr/>
          <p:nvPr/>
        </p:nvGrpSpPr>
        <p:grpSpPr>
          <a:xfrm>
            <a:off x="8103308" y="4057563"/>
            <a:ext cx="3709815" cy="1904577"/>
            <a:chOff x="4278140" y="3990686"/>
            <a:chExt cx="3709815" cy="1904577"/>
          </a:xfrm>
        </p:grpSpPr>
        <p:pic>
          <p:nvPicPr>
            <p:cNvPr id="73" name="Afbeelding 72" descr="Afbeelding met kaart&#10;&#10;Automatisch gegenereerde beschrijving">
              <a:extLst>
                <a:ext uri="{FF2B5EF4-FFF2-40B4-BE49-F238E27FC236}">
                  <a16:creationId xmlns:a16="http://schemas.microsoft.com/office/drawing/2014/main" id="{5763C46E-F088-45AE-06C3-34D7B4AB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96566CD7-FA83-F2D9-E7AB-9907808EA544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21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25778876-9E2E-890D-2DD1-B137F8320F33}"/>
                </a:ext>
              </a:extLst>
            </p:cNvPr>
            <p:cNvSpPr txBox="1"/>
            <p:nvPr/>
          </p:nvSpPr>
          <p:spPr>
            <a:xfrm>
              <a:off x="6533254" y="5342568"/>
              <a:ext cx="145470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600" dirty="0">
                  <a:latin typeface="Filson Pro Black" panose="02000000000000000000" pitchFamily="50" charset="0"/>
                </a:rPr>
                <a:t>3,9 </a:t>
              </a:r>
              <a:r>
                <a:rPr lang="nl-BE" sz="1600" dirty="0">
                  <a:latin typeface="Filson Pro Light" panose="02000000000000000000" pitchFamily="50" charset="0"/>
                </a:rPr>
                <a:t>MIO NUITEES</a:t>
              </a:r>
              <a:endParaRPr lang="nl-BE" sz="2000" dirty="0">
                <a:latin typeface="Filson Pro Light" panose="02000000000000000000" pitchFamily="50" charset="0"/>
              </a:endParaRPr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889164D3-5C7C-4F68-5D64-6F0F4F347D26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0,7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346A4B61-7F5F-9EB8-88D8-BB09853AAC61}"/>
              </a:ext>
            </a:extLst>
          </p:cNvPr>
          <p:cNvGrpSpPr/>
          <p:nvPr/>
        </p:nvGrpSpPr>
        <p:grpSpPr>
          <a:xfrm>
            <a:off x="557688" y="4057563"/>
            <a:ext cx="2768881" cy="1904577"/>
            <a:chOff x="4278140" y="3990686"/>
            <a:chExt cx="2768881" cy="1904577"/>
          </a:xfrm>
        </p:grpSpPr>
        <p:pic>
          <p:nvPicPr>
            <p:cNvPr id="79" name="Afbeelding 78" descr="Afbeelding met kaart&#10;&#10;Automatisch gegenereerde beschrijving">
              <a:extLst>
                <a:ext uri="{FF2B5EF4-FFF2-40B4-BE49-F238E27FC236}">
                  <a16:creationId xmlns:a16="http://schemas.microsoft.com/office/drawing/2014/main" id="{DDED1862-5654-B7AC-D61F-BCDECB25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3EC32279-9754-318B-2C57-13832EAFE7CD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13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82" name="Tekstvak 81">
              <a:extLst>
                <a:ext uri="{FF2B5EF4-FFF2-40B4-BE49-F238E27FC236}">
                  <a16:creationId xmlns:a16="http://schemas.microsoft.com/office/drawing/2014/main" id="{B4A910E0-9763-153E-CAE2-99A242A8756B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2,1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D9301F5-59C4-F3AD-3F3D-C8A789B67EF9}"/>
              </a:ext>
            </a:extLst>
          </p:cNvPr>
          <p:cNvSpPr txBox="1"/>
          <p:nvPr/>
        </p:nvSpPr>
        <p:spPr>
          <a:xfrm>
            <a:off x="157137" y="3244334"/>
            <a:ext cx="106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C00000"/>
                </a:solidFill>
                <a:latin typeface="Filson Pro Black" panose="02000000000000000000" pitchFamily="50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8610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248111" y="343500"/>
            <a:ext cx="103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EXCURSIONNISME D’UNE JOURNÉE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EB5790E-260C-E95B-3578-EC65691B406E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 descr="Afbeelding met tekst, teken&#10;&#10;Automatisch gegenereerde beschrijving">
            <a:extLst>
              <a:ext uri="{FF2B5EF4-FFF2-40B4-BE49-F238E27FC236}">
                <a16:creationId xmlns:a16="http://schemas.microsoft.com/office/drawing/2014/main" id="{06A6381C-1C90-7D66-90EC-5662CC45E7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59B926B-F8A5-EEA6-2B88-C4D63F958D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1" y="5608160"/>
            <a:ext cx="3409489" cy="124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3" y="232879"/>
            <a:ext cx="1114681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2,1 MILLIONS DE TOURISTES D’UN JOUR DE BELGIQUE FRANCOPHONE EN 2021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B19DB062-28AC-A849-488E-FD534A31D0DE}"/>
              </a:ext>
            </a:extLst>
          </p:cNvPr>
          <p:cNvSpPr txBox="1"/>
          <p:nvPr/>
        </p:nvSpPr>
        <p:spPr>
          <a:xfrm>
            <a:off x="581957" y="1436296"/>
            <a:ext cx="1102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BELGIQUE FRANCOPHONE = 13% DU TOTAL DES TOURISTES D’UN JOUR À LA CÔTE BELGE</a:t>
            </a:r>
          </a:p>
        </p:txBody>
      </p:sp>
      <p:pic>
        <p:nvPicPr>
          <p:cNvPr id="18" name="Afbeelding 17" descr="Afbeelding met kaart&#10;&#10;Automatisch gegenereerde beschrijving">
            <a:extLst>
              <a:ext uri="{FF2B5EF4-FFF2-40B4-BE49-F238E27FC236}">
                <a16:creationId xmlns:a16="http://schemas.microsoft.com/office/drawing/2014/main" id="{E4915E3C-847F-CFD1-69F1-993CC69DB1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2094942"/>
            <a:ext cx="6063067" cy="476305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3DD99301-428A-5A59-F29A-33D59E39BA0D}"/>
              </a:ext>
            </a:extLst>
          </p:cNvPr>
          <p:cNvSpPr txBox="1"/>
          <p:nvPr/>
        </p:nvSpPr>
        <p:spPr>
          <a:xfrm>
            <a:off x="7040596" y="4208739"/>
            <a:ext cx="244549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bg1"/>
                </a:solidFill>
                <a:latin typeface="Filson Pro Black" panose="02000000000000000000" pitchFamily="50" charset="0"/>
              </a:rPr>
              <a:t>BELGIQUE FRANCOPHONE13</a:t>
            </a:r>
            <a:r>
              <a:rPr lang="nl-BE" sz="2000" dirty="0">
                <a:solidFill>
                  <a:schemeClr val="bg1"/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bg1"/>
              </a:solidFill>
              <a:latin typeface="Filson Pro Light" panose="02000000000000000000" pitchFamily="50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E49C2DF4-0EE7-C4D0-50C9-19A5AB95E5D3}"/>
              </a:ext>
            </a:extLst>
          </p:cNvPr>
          <p:cNvSpPr txBox="1"/>
          <p:nvPr/>
        </p:nvSpPr>
        <p:spPr>
          <a:xfrm>
            <a:off x="5817851" y="3071972"/>
            <a:ext cx="2445490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FLANDRE 71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7048EB7-B550-7A86-C376-B0516FD9BB16}"/>
              </a:ext>
            </a:extLst>
          </p:cNvPr>
          <p:cNvSpPr txBox="1"/>
          <p:nvPr/>
        </p:nvSpPr>
        <p:spPr>
          <a:xfrm>
            <a:off x="3484512" y="4999083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FRANCE 12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C610D89-D75E-4C8A-5B55-5E84EE3AC6C6}"/>
              </a:ext>
            </a:extLst>
          </p:cNvPr>
          <p:cNvSpPr txBox="1"/>
          <p:nvPr/>
        </p:nvSpPr>
        <p:spPr>
          <a:xfrm>
            <a:off x="8390617" y="1895499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PAYS-BAS 4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95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220 000 TOURISTES D’UN JOUR DE LA PROVINCE LIÈGE EN 2021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B9BE7A6A-3F83-1090-5871-1EDAD8824713}"/>
              </a:ext>
            </a:extLst>
          </p:cNvPr>
          <p:cNvGrpSpPr/>
          <p:nvPr/>
        </p:nvGrpSpPr>
        <p:grpSpPr>
          <a:xfrm>
            <a:off x="5447493" y="2409869"/>
            <a:ext cx="6275407" cy="3845315"/>
            <a:chOff x="5375065" y="1506342"/>
            <a:chExt cx="6275407" cy="3845315"/>
          </a:xfrm>
        </p:grpSpPr>
        <p:pic>
          <p:nvPicPr>
            <p:cNvPr id="2" name="Afbeelding 1" descr="Afbeelding met kaart&#10;&#10;Automatisch gegenereerde beschrijving">
              <a:extLst>
                <a:ext uri="{FF2B5EF4-FFF2-40B4-BE49-F238E27FC236}">
                  <a16:creationId xmlns:a16="http://schemas.microsoft.com/office/drawing/2014/main" id="{CC4CA333-866D-788E-E38A-6CBC409AD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065" y="1506342"/>
              <a:ext cx="6120000" cy="3845315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2200052C-92DC-79BC-4F72-636B2336E3E9}"/>
                </a:ext>
              </a:extLst>
            </p:cNvPr>
            <p:cNvSpPr txBox="1"/>
            <p:nvPr/>
          </p:nvSpPr>
          <p:spPr>
            <a:xfrm>
              <a:off x="9204982" y="2243979"/>
              <a:ext cx="2445490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36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11</a:t>
              </a:r>
              <a:r>
                <a:rPr lang="nl-BE" sz="2800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36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E0BD7AC-0675-B3F2-5862-D6020EEB413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9E294EA1-03C3-EB73-FC3B-00E7C7FC6A0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E8111A7-F3D2-CE92-EBB3-BF804E0E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82CC7B5-DE87-8DEE-9682-7C9BD7A891BA}"/>
              </a:ext>
            </a:extLst>
          </p:cNvPr>
          <p:cNvSpPr txBox="1"/>
          <p:nvPr/>
        </p:nvSpPr>
        <p:spPr>
          <a:xfrm>
            <a:off x="541528" y="1829710"/>
            <a:ext cx="4759219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 2021, 220 000 TOURISTES D’UN JOUR SONT VENUS DE LA PROVINCE LIÈGE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11% DES TOURISTES D’UN JOUR DE BELGIQUE FRANCOPHONE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98F6065-067C-7995-84C9-B40A67D44C20}"/>
              </a:ext>
            </a:extLst>
          </p:cNvPr>
          <p:cNvSpPr txBox="1"/>
          <p:nvPr/>
        </p:nvSpPr>
        <p:spPr>
          <a:xfrm>
            <a:off x="3822117" y="4996085"/>
            <a:ext cx="4126561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solidFill>
                  <a:srgbClr val="182744"/>
                </a:solidFill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: OSTENDE, LA PANNE ET BLANKENBERGE</a:t>
            </a:r>
          </a:p>
        </p:txBody>
      </p:sp>
    </p:spTree>
    <p:extLst>
      <p:ext uri="{BB962C8B-B14F-4D97-AF65-F5344CB8AC3E}">
        <p14:creationId xmlns:p14="http://schemas.microsoft.com/office/powerpoint/2010/main" val="131537833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6952</TotalTime>
  <Words>2165</Words>
  <Application>Microsoft Macintosh PowerPoint</Application>
  <PresentationFormat>Breedbeeld</PresentationFormat>
  <Paragraphs>351</Paragraphs>
  <Slides>30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9" baseType="lpstr">
      <vt:lpstr>Filson Pro Black</vt:lpstr>
      <vt:lpstr>Filson Pro Light</vt:lpstr>
      <vt:lpstr>Arial</vt:lpstr>
      <vt:lpstr>Calibri</vt:lpstr>
      <vt:lpstr>Calibri Light</vt:lpstr>
      <vt:lpstr>Roboto Condensed</vt:lpstr>
      <vt:lpstr>Verdana</vt:lpstr>
      <vt:lpstr>Wingdings</vt:lpstr>
      <vt:lpstr>Kantoorthema</vt:lpstr>
      <vt:lpstr>PowerPoint-presentatie</vt:lpstr>
      <vt:lpstr>Introduction</vt:lpstr>
      <vt:lpstr>Les stations balnéaires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140 lieux époustouflants, 47 photographes, des escapades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Laurie Vansteelant</dc:creator>
  <cp:lastModifiedBy>Ellen Haselaars</cp:lastModifiedBy>
  <cp:revision>179</cp:revision>
  <cp:lastPrinted>2022-09-19T14:37:55Z</cp:lastPrinted>
  <dcterms:created xsi:type="dcterms:W3CDTF">2022-06-02T13:46:55Z</dcterms:created>
  <dcterms:modified xsi:type="dcterms:W3CDTF">2022-10-18T16:45:45Z</dcterms:modified>
</cp:coreProperties>
</file>